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99" r:id="rId3"/>
    <p:sldId id="275" r:id="rId4"/>
    <p:sldId id="258" r:id="rId5"/>
    <p:sldId id="269" r:id="rId6"/>
    <p:sldId id="271" r:id="rId7"/>
    <p:sldId id="268" r:id="rId8"/>
    <p:sldId id="267" r:id="rId9"/>
    <p:sldId id="281" r:id="rId10"/>
    <p:sldId id="282" r:id="rId11"/>
    <p:sldId id="283" r:id="rId12"/>
    <p:sldId id="277" r:id="rId13"/>
    <p:sldId id="284" r:id="rId14"/>
    <p:sldId id="285" r:id="rId15"/>
    <p:sldId id="286" r:id="rId16"/>
    <p:sldId id="287" r:id="rId17"/>
    <p:sldId id="288" r:id="rId18"/>
    <p:sldId id="289" r:id="rId19"/>
    <p:sldId id="290" r:id="rId20"/>
    <p:sldId id="291" r:id="rId21"/>
    <p:sldId id="292" r:id="rId22"/>
    <p:sldId id="293" r:id="rId23"/>
    <p:sldId id="294" r:id="rId24"/>
    <p:sldId id="300" r:id="rId25"/>
    <p:sldId id="301" r:id="rId26"/>
    <p:sldId id="27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83" autoAdjust="0"/>
    <p:restoredTop sz="95238" autoAdjust="0"/>
  </p:normalViewPr>
  <p:slideViewPr>
    <p:cSldViewPr snapToGrid="0">
      <p:cViewPr varScale="1">
        <p:scale>
          <a:sx n="70" d="100"/>
          <a:sy n="70" d="100"/>
        </p:scale>
        <p:origin x="761" y="58"/>
      </p:cViewPr>
      <p:guideLst/>
    </p:cSldViewPr>
  </p:slideViewPr>
  <p:outlineViewPr>
    <p:cViewPr>
      <p:scale>
        <a:sx n="33" d="100"/>
        <a:sy n="33" d="100"/>
      </p:scale>
      <p:origin x="0" y="-2333"/>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5DA93-EA39-4310-AA88-215C5CC46C98}" type="datetimeFigureOut">
              <a:rPr lang="en-CA" smtClean="0"/>
              <a:t>2022-03-14</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1296D9-166D-4383-8B19-DB543F0142F3}" type="slidenum">
              <a:rPr lang="en-CA" smtClean="0"/>
              <a:t>‹#›</a:t>
            </a:fld>
            <a:endParaRPr lang="en-CA" dirty="0"/>
          </a:p>
        </p:txBody>
      </p:sp>
    </p:spTree>
    <p:extLst>
      <p:ext uri="{BB962C8B-B14F-4D97-AF65-F5344CB8AC3E}">
        <p14:creationId xmlns:p14="http://schemas.microsoft.com/office/powerpoint/2010/main" val="1596353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A1296D9-166D-4383-8B19-DB543F0142F3}" type="slidenum">
              <a:rPr lang="en-CA" smtClean="0"/>
              <a:t>24</a:t>
            </a:fld>
            <a:endParaRPr lang="en-CA" dirty="0"/>
          </a:p>
        </p:txBody>
      </p:sp>
    </p:spTree>
    <p:extLst>
      <p:ext uri="{BB962C8B-B14F-4D97-AF65-F5344CB8AC3E}">
        <p14:creationId xmlns:p14="http://schemas.microsoft.com/office/powerpoint/2010/main" val="3263520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4FCD-9805-4172-A962-33412C4F8D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A9D3E5B-31E9-44A0-BD04-C0EBB9CD65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4173650-6ED1-417F-9DC6-F72A1FE3E68E}"/>
              </a:ext>
            </a:extLst>
          </p:cNvPr>
          <p:cNvSpPr>
            <a:spLocks noGrp="1"/>
          </p:cNvSpPr>
          <p:nvPr>
            <p:ph type="dt" sz="half" idx="10"/>
          </p:nvPr>
        </p:nvSpPr>
        <p:spPr/>
        <p:txBody>
          <a:bodyPr/>
          <a:lstStyle/>
          <a:p>
            <a:fld id="{20E07FFD-08ED-4931-8C6E-7021BDBDD6F2}" type="datetimeFigureOut">
              <a:rPr lang="en-CA" smtClean="0"/>
              <a:t>2022-03-14</a:t>
            </a:fld>
            <a:endParaRPr lang="en-CA" dirty="0"/>
          </a:p>
        </p:txBody>
      </p:sp>
      <p:sp>
        <p:nvSpPr>
          <p:cNvPr id="5" name="Footer Placeholder 4">
            <a:extLst>
              <a:ext uri="{FF2B5EF4-FFF2-40B4-BE49-F238E27FC236}">
                <a16:creationId xmlns:a16="http://schemas.microsoft.com/office/drawing/2014/main" id="{6EA5E2A0-DEFA-43A3-9636-C7B3E044AA70}"/>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80CB2FFD-0064-4682-A7D5-F3701A7907A9}"/>
              </a:ext>
            </a:extLst>
          </p:cNvPr>
          <p:cNvSpPr>
            <a:spLocks noGrp="1"/>
          </p:cNvSpPr>
          <p:nvPr>
            <p:ph type="sldNum" sz="quarter" idx="12"/>
          </p:nvPr>
        </p:nvSpPr>
        <p:spPr/>
        <p:txBody>
          <a:bodyPr/>
          <a:lstStyle/>
          <a:p>
            <a:fld id="{5A434A39-3A5A-4D24-B03C-54098913D9EE}" type="slidenum">
              <a:rPr lang="en-CA" smtClean="0"/>
              <a:t>‹#›</a:t>
            </a:fld>
            <a:endParaRPr lang="en-CA" dirty="0"/>
          </a:p>
        </p:txBody>
      </p:sp>
    </p:spTree>
    <p:extLst>
      <p:ext uri="{BB962C8B-B14F-4D97-AF65-F5344CB8AC3E}">
        <p14:creationId xmlns:p14="http://schemas.microsoft.com/office/powerpoint/2010/main" val="1791001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76545-DDB7-45B3-B987-EEAF6083118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9E299D8-D5E2-4D59-A4F2-4437447604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220EE99-1334-4EDA-96F4-700C581A072A}"/>
              </a:ext>
            </a:extLst>
          </p:cNvPr>
          <p:cNvSpPr>
            <a:spLocks noGrp="1"/>
          </p:cNvSpPr>
          <p:nvPr>
            <p:ph type="dt" sz="half" idx="10"/>
          </p:nvPr>
        </p:nvSpPr>
        <p:spPr/>
        <p:txBody>
          <a:bodyPr/>
          <a:lstStyle/>
          <a:p>
            <a:fld id="{20E07FFD-08ED-4931-8C6E-7021BDBDD6F2}" type="datetimeFigureOut">
              <a:rPr lang="en-CA" smtClean="0"/>
              <a:t>2022-03-14</a:t>
            </a:fld>
            <a:endParaRPr lang="en-CA" dirty="0"/>
          </a:p>
        </p:txBody>
      </p:sp>
      <p:sp>
        <p:nvSpPr>
          <p:cNvPr id="5" name="Footer Placeholder 4">
            <a:extLst>
              <a:ext uri="{FF2B5EF4-FFF2-40B4-BE49-F238E27FC236}">
                <a16:creationId xmlns:a16="http://schemas.microsoft.com/office/drawing/2014/main" id="{41802EF5-016C-42F0-AFFA-0F07AC53D0F6}"/>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0DAF3C86-3A71-4910-B66F-296C38EDFC44}"/>
              </a:ext>
            </a:extLst>
          </p:cNvPr>
          <p:cNvSpPr>
            <a:spLocks noGrp="1"/>
          </p:cNvSpPr>
          <p:nvPr>
            <p:ph type="sldNum" sz="quarter" idx="12"/>
          </p:nvPr>
        </p:nvSpPr>
        <p:spPr/>
        <p:txBody>
          <a:bodyPr/>
          <a:lstStyle/>
          <a:p>
            <a:fld id="{5A434A39-3A5A-4D24-B03C-54098913D9EE}" type="slidenum">
              <a:rPr lang="en-CA" smtClean="0"/>
              <a:t>‹#›</a:t>
            </a:fld>
            <a:endParaRPr lang="en-CA" dirty="0"/>
          </a:p>
        </p:txBody>
      </p:sp>
    </p:spTree>
    <p:extLst>
      <p:ext uri="{BB962C8B-B14F-4D97-AF65-F5344CB8AC3E}">
        <p14:creationId xmlns:p14="http://schemas.microsoft.com/office/powerpoint/2010/main" val="2290531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C09196-0DBD-4899-AF44-407FF161C8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EDB9D83-3E4E-45A8-898E-F8304211BC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B39904D-6DB8-44DF-AF61-DD28391B6AF5}"/>
              </a:ext>
            </a:extLst>
          </p:cNvPr>
          <p:cNvSpPr>
            <a:spLocks noGrp="1"/>
          </p:cNvSpPr>
          <p:nvPr>
            <p:ph type="dt" sz="half" idx="10"/>
          </p:nvPr>
        </p:nvSpPr>
        <p:spPr/>
        <p:txBody>
          <a:bodyPr/>
          <a:lstStyle/>
          <a:p>
            <a:fld id="{20E07FFD-08ED-4931-8C6E-7021BDBDD6F2}" type="datetimeFigureOut">
              <a:rPr lang="en-CA" smtClean="0"/>
              <a:t>2022-03-14</a:t>
            </a:fld>
            <a:endParaRPr lang="en-CA" dirty="0"/>
          </a:p>
        </p:txBody>
      </p:sp>
      <p:sp>
        <p:nvSpPr>
          <p:cNvPr id="5" name="Footer Placeholder 4">
            <a:extLst>
              <a:ext uri="{FF2B5EF4-FFF2-40B4-BE49-F238E27FC236}">
                <a16:creationId xmlns:a16="http://schemas.microsoft.com/office/drawing/2014/main" id="{68B060EA-77AE-47A3-AF20-887C809B0DFA}"/>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E43F49DB-9BA1-4727-A385-CE76CF7DC8DF}"/>
              </a:ext>
            </a:extLst>
          </p:cNvPr>
          <p:cNvSpPr>
            <a:spLocks noGrp="1"/>
          </p:cNvSpPr>
          <p:nvPr>
            <p:ph type="sldNum" sz="quarter" idx="12"/>
          </p:nvPr>
        </p:nvSpPr>
        <p:spPr/>
        <p:txBody>
          <a:bodyPr/>
          <a:lstStyle/>
          <a:p>
            <a:fld id="{5A434A39-3A5A-4D24-B03C-54098913D9EE}" type="slidenum">
              <a:rPr lang="en-CA" smtClean="0"/>
              <a:t>‹#›</a:t>
            </a:fld>
            <a:endParaRPr lang="en-CA" dirty="0"/>
          </a:p>
        </p:txBody>
      </p:sp>
    </p:spTree>
    <p:extLst>
      <p:ext uri="{BB962C8B-B14F-4D97-AF65-F5344CB8AC3E}">
        <p14:creationId xmlns:p14="http://schemas.microsoft.com/office/powerpoint/2010/main" val="2133259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275AD-0ED3-43EC-BD5A-5CF559DFE75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D8D1CAD-4D73-4A6D-9AAD-CBC3F277F8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75BADFD-45EA-4EE6-B419-FE8BE6A2EE15}"/>
              </a:ext>
            </a:extLst>
          </p:cNvPr>
          <p:cNvSpPr>
            <a:spLocks noGrp="1"/>
          </p:cNvSpPr>
          <p:nvPr>
            <p:ph type="dt" sz="half" idx="10"/>
          </p:nvPr>
        </p:nvSpPr>
        <p:spPr/>
        <p:txBody>
          <a:bodyPr/>
          <a:lstStyle/>
          <a:p>
            <a:fld id="{20E07FFD-08ED-4931-8C6E-7021BDBDD6F2}" type="datetimeFigureOut">
              <a:rPr lang="en-CA" smtClean="0"/>
              <a:t>2022-03-14</a:t>
            </a:fld>
            <a:endParaRPr lang="en-CA" dirty="0"/>
          </a:p>
        </p:txBody>
      </p:sp>
      <p:sp>
        <p:nvSpPr>
          <p:cNvPr id="5" name="Footer Placeholder 4">
            <a:extLst>
              <a:ext uri="{FF2B5EF4-FFF2-40B4-BE49-F238E27FC236}">
                <a16:creationId xmlns:a16="http://schemas.microsoft.com/office/drawing/2014/main" id="{48436982-7C2B-4854-AFCB-EF6F306A09C3}"/>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BB7FF932-E95B-4A11-8252-20AEA1F380F3}"/>
              </a:ext>
            </a:extLst>
          </p:cNvPr>
          <p:cNvSpPr>
            <a:spLocks noGrp="1"/>
          </p:cNvSpPr>
          <p:nvPr>
            <p:ph type="sldNum" sz="quarter" idx="12"/>
          </p:nvPr>
        </p:nvSpPr>
        <p:spPr/>
        <p:txBody>
          <a:bodyPr/>
          <a:lstStyle/>
          <a:p>
            <a:fld id="{5A434A39-3A5A-4D24-B03C-54098913D9EE}" type="slidenum">
              <a:rPr lang="en-CA" smtClean="0"/>
              <a:t>‹#›</a:t>
            </a:fld>
            <a:endParaRPr lang="en-CA" dirty="0"/>
          </a:p>
        </p:txBody>
      </p:sp>
    </p:spTree>
    <p:extLst>
      <p:ext uri="{BB962C8B-B14F-4D97-AF65-F5344CB8AC3E}">
        <p14:creationId xmlns:p14="http://schemas.microsoft.com/office/powerpoint/2010/main" val="800892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B659B-ACE7-4563-BFE5-AA1C4FE32B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2AD0950-3895-49C1-B54C-8E73369E13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51B62A-A172-47F5-AC44-A295E34899B2}"/>
              </a:ext>
            </a:extLst>
          </p:cNvPr>
          <p:cNvSpPr>
            <a:spLocks noGrp="1"/>
          </p:cNvSpPr>
          <p:nvPr>
            <p:ph type="dt" sz="half" idx="10"/>
          </p:nvPr>
        </p:nvSpPr>
        <p:spPr/>
        <p:txBody>
          <a:bodyPr/>
          <a:lstStyle/>
          <a:p>
            <a:fld id="{20E07FFD-08ED-4931-8C6E-7021BDBDD6F2}" type="datetimeFigureOut">
              <a:rPr lang="en-CA" smtClean="0"/>
              <a:t>2022-03-14</a:t>
            </a:fld>
            <a:endParaRPr lang="en-CA" dirty="0"/>
          </a:p>
        </p:txBody>
      </p:sp>
      <p:sp>
        <p:nvSpPr>
          <p:cNvPr id="5" name="Footer Placeholder 4">
            <a:extLst>
              <a:ext uri="{FF2B5EF4-FFF2-40B4-BE49-F238E27FC236}">
                <a16:creationId xmlns:a16="http://schemas.microsoft.com/office/drawing/2014/main" id="{6DC6BCC3-325E-43A2-A5FA-180A7142D979}"/>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97901E76-B7DA-4681-85F9-1190ECD4ACEA}"/>
              </a:ext>
            </a:extLst>
          </p:cNvPr>
          <p:cNvSpPr>
            <a:spLocks noGrp="1"/>
          </p:cNvSpPr>
          <p:nvPr>
            <p:ph type="sldNum" sz="quarter" idx="12"/>
          </p:nvPr>
        </p:nvSpPr>
        <p:spPr/>
        <p:txBody>
          <a:bodyPr/>
          <a:lstStyle/>
          <a:p>
            <a:fld id="{5A434A39-3A5A-4D24-B03C-54098913D9EE}" type="slidenum">
              <a:rPr lang="en-CA" smtClean="0"/>
              <a:t>‹#›</a:t>
            </a:fld>
            <a:endParaRPr lang="en-CA" dirty="0"/>
          </a:p>
        </p:txBody>
      </p:sp>
    </p:spTree>
    <p:extLst>
      <p:ext uri="{BB962C8B-B14F-4D97-AF65-F5344CB8AC3E}">
        <p14:creationId xmlns:p14="http://schemas.microsoft.com/office/powerpoint/2010/main" val="488424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D01C9-2773-4881-AC94-436D63AADF0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1A08F3E-D371-4263-8634-B6522AB60B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CEEB37CD-ABC5-49CD-8449-FEE0F87943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8626737-29BC-4EE3-8661-946AABA4B9D5}"/>
              </a:ext>
            </a:extLst>
          </p:cNvPr>
          <p:cNvSpPr>
            <a:spLocks noGrp="1"/>
          </p:cNvSpPr>
          <p:nvPr>
            <p:ph type="dt" sz="half" idx="10"/>
          </p:nvPr>
        </p:nvSpPr>
        <p:spPr/>
        <p:txBody>
          <a:bodyPr/>
          <a:lstStyle/>
          <a:p>
            <a:fld id="{20E07FFD-08ED-4931-8C6E-7021BDBDD6F2}" type="datetimeFigureOut">
              <a:rPr lang="en-CA" smtClean="0"/>
              <a:t>2022-03-14</a:t>
            </a:fld>
            <a:endParaRPr lang="en-CA" dirty="0"/>
          </a:p>
        </p:txBody>
      </p:sp>
      <p:sp>
        <p:nvSpPr>
          <p:cNvPr id="6" name="Footer Placeholder 5">
            <a:extLst>
              <a:ext uri="{FF2B5EF4-FFF2-40B4-BE49-F238E27FC236}">
                <a16:creationId xmlns:a16="http://schemas.microsoft.com/office/drawing/2014/main" id="{F6DEF668-960F-4CCC-9C0B-35A346E80207}"/>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937C6D0F-DD3C-4341-B9F9-EEFB26CE9BFC}"/>
              </a:ext>
            </a:extLst>
          </p:cNvPr>
          <p:cNvSpPr>
            <a:spLocks noGrp="1"/>
          </p:cNvSpPr>
          <p:nvPr>
            <p:ph type="sldNum" sz="quarter" idx="12"/>
          </p:nvPr>
        </p:nvSpPr>
        <p:spPr/>
        <p:txBody>
          <a:bodyPr/>
          <a:lstStyle/>
          <a:p>
            <a:fld id="{5A434A39-3A5A-4D24-B03C-54098913D9EE}" type="slidenum">
              <a:rPr lang="en-CA" smtClean="0"/>
              <a:t>‹#›</a:t>
            </a:fld>
            <a:endParaRPr lang="en-CA" dirty="0"/>
          </a:p>
        </p:txBody>
      </p:sp>
    </p:spTree>
    <p:extLst>
      <p:ext uri="{BB962C8B-B14F-4D97-AF65-F5344CB8AC3E}">
        <p14:creationId xmlns:p14="http://schemas.microsoft.com/office/powerpoint/2010/main" val="1895560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940CB-4828-4D13-B1EB-911275641489}"/>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BFA4DBE-CCC2-4EF4-8199-CFEE9A96E8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52D1B9-29C8-48C1-B6E4-2B7B28CB2B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5E75FD7-D192-4D98-8A5C-3430990EC8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B56358-CC9F-4E50-BA90-666345B526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5727BF4-E9B8-4547-A884-E99E0D38FB10}"/>
              </a:ext>
            </a:extLst>
          </p:cNvPr>
          <p:cNvSpPr>
            <a:spLocks noGrp="1"/>
          </p:cNvSpPr>
          <p:nvPr>
            <p:ph type="dt" sz="half" idx="10"/>
          </p:nvPr>
        </p:nvSpPr>
        <p:spPr/>
        <p:txBody>
          <a:bodyPr/>
          <a:lstStyle/>
          <a:p>
            <a:fld id="{20E07FFD-08ED-4931-8C6E-7021BDBDD6F2}" type="datetimeFigureOut">
              <a:rPr lang="en-CA" smtClean="0"/>
              <a:t>2022-03-14</a:t>
            </a:fld>
            <a:endParaRPr lang="en-CA" dirty="0"/>
          </a:p>
        </p:txBody>
      </p:sp>
      <p:sp>
        <p:nvSpPr>
          <p:cNvPr id="8" name="Footer Placeholder 7">
            <a:extLst>
              <a:ext uri="{FF2B5EF4-FFF2-40B4-BE49-F238E27FC236}">
                <a16:creationId xmlns:a16="http://schemas.microsoft.com/office/drawing/2014/main" id="{332FD29D-083C-4F68-8028-3510E0146784}"/>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7D93CD79-6295-4915-83E9-14B7EBD16301}"/>
              </a:ext>
            </a:extLst>
          </p:cNvPr>
          <p:cNvSpPr>
            <a:spLocks noGrp="1"/>
          </p:cNvSpPr>
          <p:nvPr>
            <p:ph type="sldNum" sz="quarter" idx="12"/>
          </p:nvPr>
        </p:nvSpPr>
        <p:spPr/>
        <p:txBody>
          <a:bodyPr/>
          <a:lstStyle/>
          <a:p>
            <a:fld id="{5A434A39-3A5A-4D24-B03C-54098913D9EE}" type="slidenum">
              <a:rPr lang="en-CA" smtClean="0"/>
              <a:t>‹#›</a:t>
            </a:fld>
            <a:endParaRPr lang="en-CA" dirty="0"/>
          </a:p>
        </p:txBody>
      </p:sp>
    </p:spTree>
    <p:extLst>
      <p:ext uri="{BB962C8B-B14F-4D97-AF65-F5344CB8AC3E}">
        <p14:creationId xmlns:p14="http://schemas.microsoft.com/office/powerpoint/2010/main" val="1532355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DD4BF-C602-4F03-9F5B-D975B4A74D0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60C7CFD-810A-4E27-AE50-CA43C8AA9273}"/>
              </a:ext>
            </a:extLst>
          </p:cNvPr>
          <p:cNvSpPr>
            <a:spLocks noGrp="1"/>
          </p:cNvSpPr>
          <p:nvPr>
            <p:ph type="dt" sz="half" idx="10"/>
          </p:nvPr>
        </p:nvSpPr>
        <p:spPr/>
        <p:txBody>
          <a:bodyPr/>
          <a:lstStyle/>
          <a:p>
            <a:fld id="{20E07FFD-08ED-4931-8C6E-7021BDBDD6F2}" type="datetimeFigureOut">
              <a:rPr lang="en-CA" smtClean="0"/>
              <a:t>2022-03-14</a:t>
            </a:fld>
            <a:endParaRPr lang="en-CA" dirty="0"/>
          </a:p>
        </p:txBody>
      </p:sp>
      <p:sp>
        <p:nvSpPr>
          <p:cNvPr id="4" name="Footer Placeholder 3">
            <a:extLst>
              <a:ext uri="{FF2B5EF4-FFF2-40B4-BE49-F238E27FC236}">
                <a16:creationId xmlns:a16="http://schemas.microsoft.com/office/drawing/2014/main" id="{8F7965E8-16DE-43D1-A6CF-CB8A1390BE81}"/>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BBADEAA8-A4DC-475D-BDA9-E985353CFCD0}"/>
              </a:ext>
            </a:extLst>
          </p:cNvPr>
          <p:cNvSpPr>
            <a:spLocks noGrp="1"/>
          </p:cNvSpPr>
          <p:nvPr>
            <p:ph type="sldNum" sz="quarter" idx="12"/>
          </p:nvPr>
        </p:nvSpPr>
        <p:spPr/>
        <p:txBody>
          <a:bodyPr/>
          <a:lstStyle/>
          <a:p>
            <a:fld id="{5A434A39-3A5A-4D24-B03C-54098913D9EE}" type="slidenum">
              <a:rPr lang="en-CA" smtClean="0"/>
              <a:t>‹#›</a:t>
            </a:fld>
            <a:endParaRPr lang="en-CA" dirty="0"/>
          </a:p>
        </p:txBody>
      </p:sp>
    </p:spTree>
    <p:extLst>
      <p:ext uri="{BB962C8B-B14F-4D97-AF65-F5344CB8AC3E}">
        <p14:creationId xmlns:p14="http://schemas.microsoft.com/office/powerpoint/2010/main" val="3193676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4F5170-32C1-42DA-8503-30E9CEB44474}"/>
              </a:ext>
            </a:extLst>
          </p:cNvPr>
          <p:cNvSpPr>
            <a:spLocks noGrp="1"/>
          </p:cNvSpPr>
          <p:nvPr>
            <p:ph type="dt" sz="half" idx="10"/>
          </p:nvPr>
        </p:nvSpPr>
        <p:spPr/>
        <p:txBody>
          <a:bodyPr/>
          <a:lstStyle/>
          <a:p>
            <a:fld id="{20E07FFD-08ED-4931-8C6E-7021BDBDD6F2}" type="datetimeFigureOut">
              <a:rPr lang="en-CA" smtClean="0"/>
              <a:t>2022-03-14</a:t>
            </a:fld>
            <a:endParaRPr lang="en-CA" dirty="0"/>
          </a:p>
        </p:txBody>
      </p:sp>
      <p:sp>
        <p:nvSpPr>
          <p:cNvPr id="3" name="Footer Placeholder 2">
            <a:extLst>
              <a:ext uri="{FF2B5EF4-FFF2-40B4-BE49-F238E27FC236}">
                <a16:creationId xmlns:a16="http://schemas.microsoft.com/office/drawing/2014/main" id="{F743254A-943F-4AB7-948E-7F8E39DDCE9E}"/>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78DEA67D-E6CA-437D-99EC-9A64A022ABC4}"/>
              </a:ext>
            </a:extLst>
          </p:cNvPr>
          <p:cNvSpPr>
            <a:spLocks noGrp="1"/>
          </p:cNvSpPr>
          <p:nvPr>
            <p:ph type="sldNum" sz="quarter" idx="12"/>
          </p:nvPr>
        </p:nvSpPr>
        <p:spPr/>
        <p:txBody>
          <a:bodyPr/>
          <a:lstStyle/>
          <a:p>
            <a:fld id="{5A434A39-3A5A-4D24-B03C-54098913D9EE}" type="slidenum">
              <a:rPr lang="en-CA" smtClean="0"/>
              <a:t>‹#›</a:t>
            </a:fld>
            <a:endParaRPr lang="en-CA" dirty="0"/>
          </a:p>
        </p:txBody>
      </p:sp>
    </p:spTree>
    <p:extLst>
      <p:ext uri="{BB962C8B-B14F-4D97-AF65-F5344CB8AC3E}">
        <p14:creationId xmlns:p14="http://schemas.microsoft.com/office/powerpoint/2010/main" val="62844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77C4E-99C8-4E08-8CCE-E2B38CB6B4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AD829A8-42E2-4B9A-8D65-06C640FF41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A5E1543-BA52-4716-B984-ADF9B22DAE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FE69C8-71DC-4C81-A95A-AF8C75B166D4}"/>
              </a:ext>
            </a:extLst>
          </p:cNvPr>
          <p:cNvSpPr>
            <a:spLocks noGrp="1"/>
          </p:cNvSpPr>
          <p:nvPr>
            <p:ph type="dt" sz="half" idx="10"/>
          </p:nvPr>
        </p:nvSpPr>
        <p:spPr/>
        <p:txBody>
          <a:bodyPr/>
          <a:lstStyle/>
          <a:p>
            <a:fld id="{20E07FFD-08ED-4931-8C6E-7021BDBDD6F2}" type="datetimeFigureOut">
              <a:rPr lang="en-CA" smtClean="0"/>
              <a:t>2022-03-14</a:t>
            </a:fld>
            <a:endParaRPr lang="en-CA" dirty="0"/>
          </a:p>
        </p:txBody>
      </p:sp>
      <p:sp>
        <p:nvSpPr>
          <p:cNvPr id="6" name="Footer Placeholder 5">
            <a:extLst>
              <a:ext uri="{FF2B5EF4-FFF2-40B4-BE49-F238E27FC236}">
                <a16:creationId xmlns:a16="http://schemas.microsoft.com/office/drawing/2014/main" id="{1AB9315B-3F35-4AB8-A790-4A0829FD370E}"/>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FEEDBBE9-25A3-47C5-882E-12717706D9D6}"/>
              </a:ext>
            </a:extLst>
          </p:cNvPr>
          <p:cNvSpPr>
            <a:spLocks noGrp="1"/>
          </p:cNvSpPr>
          <p:nvPr>
            <p:ph type="sldNum" sz="quarter" idx="12"/>
          </p:nvPr>
        </p:nvSpPr>
        <p:spPr/>
        <p:txBody>
          <a:bodyPr/>
          <a:lstStyle/>
          <a:p>
            <a:fld id="{5A434A39-3A5A-4D24-B03C-54098913D9EE}" type="slidenum">
              <a:rPr lang="en-CA" smtClean="0"/>
              <a:t>‹#›</a:t>
            </a:fld>
            <a:endParaRPr lang="en-CA" dirty="0"/>
          </a:p>
        </p:txBody>
      </p:sp>
    </p:spTree>
    <p:extLst>
      <p:ext uri="{BB962C8B-B14F-4D97-AF65-F5344CB8AC3E}">
        <p14:creationId xmlns:p14="http://schemas.microsoft.com/office/powerpoint/2010/main" val="2957158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CC542-8192-4520-89F0-A1606CA351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13B6C56-6646-4AE5-82EE-CA46AC627B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F139C873-4FB8-435F-BF47-E04716B5BE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FB4537-BAA5-4D8E-9D13-A4931E0B4AA9}"/>
              </a:ext>
            </a:extLst>
          </p:cNvPr>
          <p:cNvSpPr>
            <a:spLocks noGrp="1"/>
          </p:cNvSpPr>
          <p:nvPr>
            <p:ph type="dt" sz="half" idx="10"/>
          </p:nvPr>
        </p:nvSpPr>
        <p:spPr/>
        <p:txBody>
          <a:bodyPr/>
          <a:lstStyle/>
          <a:p>
            <a:fld id="{20E07FFD-08ED-4931-8C6E-7021BDBDD6F2}" type="datetimeFigureOut">
              <a:rPr lang="en-CA" smtClean="0"/>
              <a:t>2022-03-14</a:t>
            </a:fld>
            <a:endParaRPr lang="en-CA" dirty="0"/>
          </a:p>
        </p:txBody>
      </p:sp>
      <p:sp>
        <p:nvSpPr>
          <p:cNvPr id="6" name="Footer Placeholder 5">
            <a:extLst>
              <a:ext uri="{FF2B5EF4-FFF2-40B4-BE49-F238E27FC236}">
                <a16:creationId xmlns:a16="http://schemas.microsoft.com/office/drawing/2014/main" id="{8760B6AA-5A7A-4698-AF93-4CADABF8A4AE}"/>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779FAECF-FC84-441B-AA5D-67F6354E6CD4}"/>
              </a:ext>
            </a:extLst>
          </p:cNvPr>
          <p:cNvSpPr>
            <a:spLocks noGrp="1"/>
          </p:cNvSpPr>
          <p:nvPr>
            <p:ph type="sldNum" sz="quarter" idx="12"/>
          </p:nvPr>
        </p:nvSpPr>
        <p:spPr/>
        <p:txBody>
          <a:bodyPr/>
          <a:lstStyle/>
          <a:p>
            <a:fld id="{5A434A39-3A5A-4D24-B03C-54098913D9EE}" type="slidenum">
              <a:rPr lang="en-CA" smtClean="0"/>
              <a:t>‹#›</a:t>
            </a:fld>
            <a:endParaRPr lang="en-CA" dirty="0"/>
          </a:p>
        </p:txBody>
      </p:sp>
    </p:spTree>
    <p:extLst>
      <p:ext uri="{BB962C8B-B14F-4D97-AF65-F5344CB8AC3E}">
        <p14:creationId xmlns:p14="http://schemas.microsoft.com/office/powerpoint/2010/main" val="2305771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8956A3-02EC-467F-9FE8-E4A3C164F2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FA21910-ADB5-40B2-94F6-AFF774F53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7AE98BC-278C-4BB2-9232-BA8AA73001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E07FFD-08ED-4931-8C6E-7021BDBDD6F2}" type="datetimeFigureOut">
              <a:rPr lang="en-CA" smtClean="0"/>
              <a:t>2022-03-14</a:t>
            </a:fld>
            <a:endParaRPr lang="en-CA" dirty="0"/>
          </a:p>
        </p:txBody>
      </p:sp>
      <p:sp>
        <p:nvSpPr>
          <p:cNvPr id="5" name="Footer Placeholder 4">
            <a:extLst>
              <a:ext uri="{FF2B5EF4-FFF2-40B4-BE49-F238E27FC236}">
                <a16:creationId xmlns:a16="http://schemas.microsoft.com/office/drawing/2014/main" id="{5DA7D0C7-E775-4FD9-8F4A-5CB5AF3286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50BE6019-C0E2-470F-B22F-CA65B5D1A9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34A39-3A5A-4D24-B03C-54098913D9EE}" type="slidenum">
              <a:rPr lang="en-CA" smtClean="0"/>
              <a:t>‹#›</a:t>
            </a:fld>
            <a:endParaRPr lang="en-CA" dirty="0"/>
          </a:p>
        </p:txBody>
      </p:sp>
    </p:spTree>
    <p:extLst>
      <p:ext uri="{BB962C8B-B14F-4D97-AF65-F5344CB8AC3E}">
        <p14:creationId xmlns:p14="http://schemas.microsoft.com/office/powerpoint/2010/main" val="3480500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mailto:DAWSSBoundaryReview@ddsb.ca"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s://www.surveymonkey.com/r/DAWboundary2022-23"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mailto:DAWSSBoundaryReview@ddsb.ca"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hyperlink" Target="https://www.surveymonkey.com/r/DAWboundary2022-23"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a:extLst>
              <a:ext uri="{FF2B5EF4-FFF2-40B4-BE49-F238E27FC236}">
                <a16:creationId xmlns:a16="http://schemas.microsoft.com/office/drawing/2014/main" id="{3EAB0DFA-B20F-438F-89B7-08B466EFCB08}"/>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0"/>
            <a:ext cx="12191980" cy="6856718"/>
          </a:xfrm>
          <a:prstGeom prst="rect">
            <a:avLst/>
          </a:prstGeom>
        </p:spPr>
      </p:pic>
      <p:sp>
        <p:nvSpPr>
          <p:cNvPr id="5" name="Title 4">
            <a:extLst>
              <a:ext uri="{FF2B5EF4-FFF2-40B4-BE49-F238E27FC236}">
                <a16:creationId xmlns:a16="http://schemas.microsoft.com/office/drawing/2014/main" id="{DA200930-FA7B-4EF5-85D6-72DE5CE87944}"/>
              </a:ext>
            </a:extLst>
          </p:cNvPr>
          <p:cNvSpPr txBox="1">
            <a:spLocks noGrp="1"/>
          </p:cNvSpPr>
          <p:nvPr>
            <p:ph type="title" idx="4294967295"/>
          </p:nvPr>
        </p:nvSpPr>
        <p:spPr>
          <a:xfrm>
            <a:off x="3011749" y="2890551"/>
            <a:ext cx="7330735"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A4B3"/>
                </a:solidFill>
                <a:effectLst/>
                <a:uLnTx/>
                <a:uFillTx/>
                <a:latin typeface="+mj-lt"/>
                <a:ea typeface="+mn-ea"/>
                <a:cs typeface="+mn-cs"/>
              </a:rPr>
              <a:t>Donald A Wilson Secondary School</a:t>
            </a:r>
            <a:br>
              <a:rPr kumimoji="0" lang="en-US" sz="3600" b="1" i="0" u="none" strike="noStrike" kern="1200" cap="none" spc="0" normalizeH="0" baseline="0" noProof="0" dirty="0">
                <a:ln>
                  <a:noFill/>
                </a:ln>
                <a:solidFill>
                  <a:srgbClr val="00A4B3"/>
                </a:solidFill>
                <a:effectLst/>
                <a:uLnTx/>
                <a:uFillTx/>
                <a:latin typeface="+mj-lt"/>
                <a:ea typeface="+mn-ea"/>
                <a:cs typeface="+mn-cs"/>
              </a:rPr>
            </a:br>
            <a:r>
              <a:rPr kumimoji="0" lang="en-US" sz="3600" b="1" i="0" u="none" strike="noStrike" kern="1200" cap="none" spc="0" normalizeH="0" baseline="0" noProof="0" dirty="0">
                <a:ln>
                  <a:noFill/>
                </a:ln>
                <a:solidFill>
                  <a:srgbClr val="00A4B3"/>
                </a:solidFill>
                <a:effectLst/>
                <a:uLnTx/>
                <a:uFillTx/>
                <a:latin typeface="+mj-lt"/>
                <a:ea typeface="+mn-ea"/>
                <a:cs typeface="+mn-cs"/>
              </a:rPr>
              <a:t>Boundary Review – Virtual Public Meeting</a:t>
            </a:r>
            <a:endParaRPr kumimoji="0" lang="en-CA" sz="36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Subtitle 2">
            <a:extLst>
              <a:ext uri="{FF2B5EF4-FFF2-40B4-BE49-F238E27FC236}">
                <a16:creationId xmlns:a16="http://schemas.microsoft.com/office/drawing/2014/main" id="{EF42E231-A201-4345-AF2A-DCACCDED6359}"/>
              </a:ext>
            </a:extLst>
          </p:cNvPr>
          <p:cNvSpPr>
            <a:spLocks noGrp="1"/>
          </p:cNvSpPr>
          <p:nvPr>
            <p:ph type="subTitle" idx="1"/>
          </p:nvPr>
        </p:nvSpPr>
        <p:spPr>
          <a:xfrm>
            <a:off x="6485757" y="4343449"/>
            <a:ext cx="5050216" cy="423424"/>
          </a:xfrm>
        </p:spPr>
        <p:txBody>
          <a:bodyPr>
            <a:noAutofit/>
          </a:bodyPr>
          <a:lstStyle/>
          <a:p>
            <a:r>
              <a:rPr lang="en-US" b="1" dirty="0">
                <a:solidFill>
                  <a:schemeClr val="bg2">
                    <a:lumMod val="10000"/>
                  </a:schemeClr>
                </a:solidFill>
                <a:latin typeface="+mn-lt"/>
              </a:rPr>
              <a:t>March 8, 2022</a:t>
            </a:r>
          </a:p>
        </p:txBody>
      </p:sp>
    </p:spTree>
    <p:extLst>
      <p:ext uri="{BB962C8B-B14F-4D97-AF65-F5344CB8AC3E}">
        <p14:creationId xmlns:p14="http://schemas.microsoft.com/office/powerpoint/2010/main" val="3298582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619E9E-B5AE-4AF3-95AE-3774BD32DFF6}"/>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3946"/>
            <a:ext cx="12191980" cy="6856718"/>
          </a:xfrm>
          <a:prstGeom prst="rect">
            <a:avLst/>
          </a:prstGeom>
        </p:spPr>
      </p:pic>
      <p:sp>
        <p:nvSpPr>
          <p:cNvPr id="4" name="Title 2" descr="Slide Title - Proposed FI Boundary- Donald A&#10; Wilson SS and Anderson CVI">
            <a:extLst>
              <a:ext uri="{FF2B5EF4-FFF2-40B4-BE49-F238E27FC236}">
                <a16:creationId xmlns:a16="http://schemas.microsoft.com/office/drawing/2014/main" id="{765CA623-931B-411D-89A4-61E9699B03C0}"/>
              </a:ext>
            </a:extLst>
          </p:cNvPr>
          <p:cNvSpPr txBox="1">
            <a:spLocks/>
          </p:cNvSpPr>
          <p:nvPr/>
        </p:nvSpPr>
        <p:spPr>
          <a:xfrm>
            <a:off x="1185042" y="780585"/>
            <a:ext cx="10515600" cy="1137425"/>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CA" b="1" dirty="0">
                <a:solidFill>
                  <a:srgbClr val="00A4B3"/>
                </a:solidFill>
                <a:latin typeface="Calibri" panose="020F0502020204030204" pitchFamily="34" charset="0"/>
                <a:cs typeface="Calibri" panose="020F0502020204030204" pitchFamily="34" charset="0"/>
              </a:rPr>
            </a:br>
            <a:endParaRPr lang="en-CA" dirty="0"/>
          </a:p>
        </p:txBody>
      </p:sp>
      <p:sp>
        <p:nvSpPr>
          <p:cNvPr id="5" name="Google Shape;127;p14">
            <a:extLst>
              <a:ext uri="{FF2B5EF4-FFF2-40B4-BE49-F238E27FC236}">
                <a16:creationId xmlns:a16="http://schemas.microsoft.com/office/drawing/2014/main" id="{17C3CC74-EF11-4DE6-8CC9-7D23336B188D}"/>
              </a:ext>
              <a:ext uri="{C183D7F6-B498-43B3-948B-1728B52AA6E4}">
                <adec:decorative xmlns:adec="http://schemas.microsoft.com/office/drawing/2017/decorative" val="1"/>
              </a:ext>
            </a:extLst>
          </p:cNvPr>
          <p:cNvSpPr txBox="1">
            <a:spLocks/>
          </p:cNvSpPr>
          <p:nvPr/>
        </p:nvSpPr>
        <p:spPr>
          <a:xfrm>
            <a:off x="434898" y="2231290"/>
            <a:ext cx="10710863" cy="416242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3700" indent="-342900">
              <a:lnSpc>
                <a:spcPct val="100000"/>
              </a:lnSpc>
              <a:spcBef>
                <a:spcPts val="0"/>
              </a:spcBef>
              <a:spcAft>
                <a:spcPts val="600"/>
              </a:spcAft>
              <a:buClr>
                <a:srgbClr val="8A8B8A"/>
              </a:buClr>
            </a:pPr>
            <a:endParaRPr lang="en-US" sz="1800" i="1" dirty="0">
              <a:solidFill>
                <a:srgbClr val="8A8B8A"/>
              </a:solidFill>
            </a:endParaRPr>
          </a:p>
          <a:p>
            <a:pPr marL="50800" indent="0">
              <a:lnSpc>
                <a:spcPct val="100000"/>
              </a:lnSpc>
              <a:spcBef>
                <a:spcPts val="0"/>
              </a:spcBef>
              <a:spcAft>
                <a:spcPts val="600"/>
              </a:spcAft>
              <a:buClr>
                <a:srgbClr val="8A8B8A"/>
              </a:buClr>
              <a:buNone/>
            </a:pPr>
            <a:endParaRPr lang="en-US" dirty="0">
              <a:solidFill>
                <a:srgbClr val="8A8B8A"/>
              </a:solidFill>
            </a:endParaRPr>
          </a:p>
        </p:txBody>
      </p:sp>
      <p:sp>
        <p:nvSpPr>
          <p:cNvPr id="7" name="Title 3">
            <a:extLst>
              <a:ext uri="{FF2B5EF4-FFF2-40B4-BE49-F238E27FC236}">
                <a16:creationId xmlns:a16="http://schemas.microsoft.com/office/drawing/2014/main" id="{EF4F3386-E89E-45F3-AACC-1D98BFB82727}"/>
              </a:ext>
            </a:extLst>
          </p:cNvPr>
          <p:cNvSpPr txBox="1">
            <a:spLocks noGrp="1"/>
          </p:cNvSpPr>
          <p:nvPr>
            <p:ph type="title" idx="4294967295"/>
          </p:nvPr>
        </p:nvSpPr>
        <p:spPr>
          <a:xfrm>
            <a:off x="-2188468" y="3118875"/>
            <a:ext cx="10472956" cy="12964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CA" sz="24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t>Proposed FI Boundary – Donald A Wilson SS</a:t>
            </a:r>
            <a:br>
              <a:rPr kumimoji="0" lang="en-CA" sz="24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br>
            <a:r>
              <a:rPr kumimoji="0" lang="en-CA" sz="24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t>and Anderson CVI</a:t>
            </a:r>
            <a:br>
              <a:rPr kumimoji="0" lang="en-CA" sz="24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br>
            <a:endParaRPr kumimoji="0" lang="en-CA"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2" name="Picture 1">
            <a:extLst>
              <a:ext uri="{FF2B5EF4-FFF2-40B4-BE49-F238E27FC236}">
                <a16:creationId xmlns:a16="http://schemas.microsoft.com/office/drawing/2014/main" id="{1B49B26C-5E88-4A40-8EEA-2F48521AFD9E}"/>
              </a:ext>
            </a:extLst>
          </p:cNvPr>
          <p:cNvPicPr>
            <a:picLocks noChangeAspect="1"/>
          </p:cNvPicPr>
          <p:nvPr/>
        </p:nvPicPr>
        <p:blipFill>
          <a:blip r:embed="rId3"/>
          <a:stretch>
            <a:fillRect/>
          </a:stretch>
        </p:blipFill>
        <p:spPr>
          <a:xfrm>
            <a:off x="6096000" y="63795"/>
            <a:ext cx="5060404" cy="6858000"/>
          </a:xfrm>
          <a:prstGeom prst="rect">
            <a:avLst/>
          </a:prstGeom>
        </p:spPr>
      </p:pic>
    </p:spTree>
    <p:extLst>
      <p:ext uri="{BB962C8B-B14F-4D97-AF65-F5344CB8AC3E}">
        <p14:creationId xmlns:p14="http://schemas.microsoft.com/office/powerpoint/2010/main" val="3926115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491B51-1B32-4C58-849A-9726EF8B6E6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97635" y="-47562"/>
            <a:ext cx="12191980" cy="6905562"/>
          </a:xfrm>
          <a:prstGeom prst="rect">
            <a:avLst/>
          </a:prstGeom>
        </p:spPr>
      </p:pic>
      <p:sp>
        <p:nvSpPr>
          <p:cNvPr id="4" name="Title 2" descr="Slide Title - Existing Regular&#10; Boundary- Donald A Wilson SS">
            <a:extLst>
              <a:ext uri="{FF2B5EF4-FFF2-40B4-BE49-F238E27FC236}">
                <a16:creationId xmlns:a16="http://schemas.microsoft.com/office/drawing/2014/main" id="{E46B87DB-C59C-4404-A4BD-B286D1DB5B50}"/>
              </a:ext>
            </a:extLst>
          </p:cNvPr>
          <p:cNvSpPr txBox="1">
            <a:spLocks/>
          </p:cNvSpPr>
          <p:nvPr/>
        </p:nvSpPr>
        <p:spPr>
          <a:xfrm>
            <a:off x="980090" y="853856"/>
            <a:ext cx="10515600" cy="729617"/>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CA" b="1" dirty="0">
                <a:solidFill>
                  <a:srgbClr val="00A4B3"/>
                </a:solidFill>
                <a:latin typeface="Calibri" panose="020F0502020204030204" pitchFamily="34" charset="0"/>
                <a:cs typeface="Calibri" panose="020F0502020204030204" pitchFamily="34" charset="0"/>
              </a:rPr>
            </a:br>
            <a:endParaRPr lang="en-CA" dirty="0"/>
          </a:p>
        </p:txBody>
      </p:sp>
      <p:sp>
        <p:nvSpPr>
          <p:cNvPr id="5" name="Google Shape;127;p14">
            <a:extLst>
              <a:ext uri="{FF2B5EF4-FFF2-40B4-BE49-F238E27FC236}">
                <a16:creationId xmlns:a16="http://schemas.microsoft.com/office/drawing/2014/main" id="{41387439-DAE5-4C45-B0D1-F9C77804597D}"/>
              </a:ext>
              <a:ext uri="{C183D7F6-B498-43B3-948B-1728B52AA6E4}">
                <adec:decorative xmlns:adec="http://schemas.microsoft.com/office/drawing/2017/decorative" val="1"/>
              </a:ext>
            </a:extLst>
          </p:cNvPr>
          <p:cNvSpPr txBox="1">
            <a:spLocks/>
          </p:cNvSpPr>
          <p:nvPr/>
        </p:nvSpPr>
        <p:spPr>
          <a:xfrm>
            <a:off x="285304" y="1405055"/>
            <a:ext cx="11077790" cy="436012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65200" lvl="2" indent="0">
              <a:lnSpc>
                <a:spcPct val="100000"/>
              </a:lnSpc>
              <a:spcBef>
                <a:spcPts val="0"/>
              </a:spcBef>
              <a:spcAft>
                <a:spcPts val="600"/>
              </a:spcAft>
              <a:buClr>
                <a:srgbClr val="8A8B8A"/>
              </a:buClr>
              <a:buNone/>
            </a:pPr>
            <a:endParaRPr lang="en-CA" sz="1600" dirty="0">
              <a:solidFill>
                <a:srgbClr val="8A8B8A"/>
              </a:solidFill>
              <a:latin typeface="Calibri" panose="020F0502020204030204" pitchFamily="34" charset="0"/>
              <a:cs typeface="Calibri" panose="020F0502020204030204" pitchFamily="34" charset="0"/>
            </a:endParaRPr>
          </a:p>
          <a:p>
            <a:pPr marL="965200" lvl="2" indent="0">
              <a:lnSpc>
                <a:spcPct val="100000"/>
              </a:lnSpc>
              <a:spcBef>
                <a:spcPts val="0"/>
              </a:spcBef>
              <a:spcAft>
                <a:spcPts val="600"/>
              </a:spcAft>
              <a:buClr>
                <a:srgbClr val="8A8B8A"/>
              </a:buClr>
              <a:buNone/>
            </a:pPr>
            <a:endParaRPr lang="en-CA" sz="1600" dirty="0">
              <a:solidFill>
                <a:srgbClr val="8A8B8A"/>
              </a:solidFill>
              <a:latin typeface="Calibri" panose="020F0502020204030204" pitchFamily="34" charset="0"/>
              <a:cs typeface="Calibri" panose="020F0502020204030204" pitchFamily="34" charset="0"/>
            </a:endParaRPr>
          </a:p>
          <a:p>
            <a:pPr marL="850900" lvl="1" indent="-342900">
              <a:lnSpc>
                <a:spcPct val="100000"/>
              </a:lnSpc>
              <a:spcBef>
                <a:spcPts val="0"/>
              </a:spcBef>
              <a:spcAft>
                <a:spcPts val="600"/>
              </a:spcAft>
              <a:buClr>
                <a:srgbClr val="8A8B8A"/>
              </a:buClr>
            </a:pPr>
            <a:endParaRPr lang="en-US" sz="1800" i="1" dirty="0">
              <a:solidFill>
                <a:srgbClr val="8A8B8A"/>
              </a:solidFill>
            </a:endParaRPr>
          </a:p>
          <a:p>
            <a:pPr marL="393700" indent="-342900">
              <a:lnSpc>
                <a:spcPct val="100000"/>
              </a:lnSpc>
              <a:spcBef>
                <a:spcPts val="0"/>
              </a:spcBef>
              <a:spcAft>
                <a:spcPts val="600"/>
              </a:spcAft>
              <a:buClr>
                <a:srgbClr val="8A8B8A"/>
              </a:buClr>
            </a:pPr>
            <a:endParaRPr lang="en-US" dirty="0">
              <a:solidFill>
                <a:srgbClr val="8A8B8A"/>
              </a:solidFill>
            </a:endParaRPr>
          </a:p>
        </p:txBody>
      </p:sp>
      <p:sp>
        <p:nvSpPr>
          <p:cNvPr id="6" name="Title 3">
            <a:extLst>
              <a:ext uri="{FF2B5EF4-FFF2-40B4-BE49-F238E27FC236}">
                <a16:creationId xmlns:a16="http://schemas.microsoft.com/office/drawing/2014/main" id="{400F6B96-DC46-4118-A4A4-1FB78326ECE5}"/>
              </a:ext>
            </a:extLst>
          </p:cNvPr>
          <p:cNvSpPr txBox="1">
            <a:spLocks noGrp="1"/>
          </p:cNvSpPr>
          <p:nvPr>
            <p:ph type="title" idx="4294967295"/>
          </p:nvPr>
        </p:nvSpPr>
        <p:spPr>
          <a:xfrm>
            <a:off x="838200" y="36512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CA" sz="24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t>Existing Regular Boundary – Donald A Wilson SS</a:t>
            </a:r>
            <a:br>
              <a:rPr kumimoji="0" lang="en-CA" sz="60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br>
            <a:endParaRPr kumimoji="0" lang="en-CA" sz="60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Google Shape;127;p14" descr="Existing Regular Boundary Donald A Wilson">
            <a:extLst>
              <a:ext uri="{FF2B5EF4-FFF2-40B4-BE49-F238E27FC236}">
                <a16:creationId xmlns:a16="http://schemas.microsoft.com/office/drawing/2014/main" id="{4E962098-775E-4AE5-AB32-C0B4A91CB0A1}"/>
              </a:ext>
            </a:extLst>
          </p:cNvPr>
          <p:cNvSpPr txBox="1">
            <a:spLocks/>
          </p:cNvSpPr>
          <p:nvPr/>
        </p:nvSpPr>
        <p:spPr>
          <a:xfrm>
            <a:off x="2122196" y="1495535"/>
            <a:ext cx="9526182" cy="4643437"/>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8000" lvl="1" indent="0">
              <a:lnSpc>
                <a:spcPct val="100000"/>
              </a:lnSpc>
              <a:spcBef>
                <a:spcPts val="0"/>
              </a:spcBef>
              <a:spcAft>
                <a:spcPts val="600"/>
              </a:spcAft>
              <a:buClr>
                <a:srgbClr val="8A8B8A"/>
              </a:buClr>
            </a:pPr>
            <a:endParaRPr lang="en-US" sz="1800" dirty="0">
              <a:solidFill>
                <a:srgbClr val="8A8B8A"/>
              </a:solidFill>
            </a:endParaRPr>
          </a:p>
          <a:p>
            <a:pPr marL="965200" lvl="2" indent="0">
              <a:lnSpc>
                <a:spcPct val="100000"/>
              </a:lnSpc>
              <a:spcBef>
                <a:spcPts val="0"/>
              </a:spcBef>
              <a:spcAft>
                <a:spcPts val="600"/>
              </a:spcAft>
              <a:buClr>
                <a:srgbClr val="8A8B8A"/>
              </a:buClr>
            </a:pPr>
            <a:r>
              <a:rPr lang="en-CA" dirty="0">
                <a:solidFill>
                  <a:srgbClr val="8A8B8A"/>
                </a:solidFill>
                <a:latin typeface="Calibri" panose="020F0502020204030204" pitchFamily="34" charset="0"/>
                <a:cs typeface="Calibri" panose="020F0502020204030204" pitchFamily="34" charset="0"/>
              </a:rPr>
              <a:t>  </a:t>
            </a:r>
          </a:p>
          <a:p>
            <a:pPr marL="850900" lvl="1" indent="-342900">
              <a:lnSpc>
                <a:spcPct val="100000"/>
              </a:lnSpc>
              <a:spcBef>
                <a:spcPts val="0"/>
              </a:spcBef>
              <a:spcAft>
                <a:spcPts val="600"/>
              </a:spcAft>
              <a:buClr>
                <a:srgbClr val="8A8B8A"/>
              </a:buClr>
            </a:pPr>
            <a:endParaRPr lang="en-US" sz="1800" dirty="0">
              <a:solidFill>
                <a:srgbClr val="8A8B8A"/>
              </a:solidFill>
            </a:endParaRPr>
          </a:p>
          <a:p>
            <a:pPr marL="393700" indent="-342900">
              <a:lnSpc>
                <a:spcPct val="100000"/>
              </a:lnSpc>
              <a:spcBef>
                <a:spcPts val="0"/>
              </a:spcBef>
              <a:spcAft>
                <a:spcPts val="600"/>
              </a:spcAft>
              <a:buClr>
                <a:srgbClr val="8A8B8A"/>
              </a:buClr>
            </a:pPr>
            <a:endParaRPr lang="en-US" dirty="0">
              <a:solidFill>
                <a:srgbClr val="8A8B8A"/>
              </a:solidFill>
            </a:endParaRPr>
          </a:p>
          <a:p>
            <a:pPr marL="50800" indent="0">
              <a:lnSpc>
                <a:spcPct val="100000"/>
              </a:lnSpc>
              <a:spcBef>
                <a:spcPts val="0"/>
              </a:spcBef>
              <a:spcAft>
                <a:spcPts val="600"/>
              </a:spcAft>
              <a:buClr>
                <a:srgbClr val="8A8B8A"/>
              </a:buClr>
            </a:pPr>
            <a:r>
              <a:rPr lang="en-US" dirty="0">
                <a:solidFill>
                  <a:srgbClr val="8A8B8A"/>
                </a:solidFill>
              </a:rPr>
              <a:t> </a:t>
            </a:r>
            <a:endParaRPr lang="en-CA" sz="2000" dirty="0">
              <a:solidFill>
                <a:srgbClr val="8A8B8A"/>
              </a:solidFill>
            </a:endParaRPr>
          </a:p>
        </p:txBody>
      </p:sp>
      <p:pic>
        <p:nvPicPr>
          <p:cNvPr id="9" name="Picture 8" descr="Existing Regular Boundary Map - Donald A Wilson">
            <a:extLst>
              <a:ext uri="{FF2B5EF4-FFF2-40B4-BE49-F238E27FC236}">
                <a16:creationId xmlns:a16="http://schemas.microsoft.com/office/drawing/2014/main" id="{71BCEB22-3116-4F1C-9D6B-E209ACD4559E}"/>
              </a:ext>
            </a:extLst>
          </p:cNvPr>
          <p:cNvPicPr>
            <a:picLocks noChangeAspect="1"/>
          </p:cNvPicPr>
          <p:nvPr/>
        </p:nvPicPr>
        <p:blipFill>
          <a:blip r:embed="rId3"/>
          <a:stretch>
            <a:fillRect/>
          </a:stretch>
        </p:blipFill>
        <p:spPr>
          <a:xfrm>
            <a:off x="3283258" y="849446"/>
            <a:ext cx="5424560" cy="5471342"/>
          </a:xfrm>
          <a:prstGeom prst="rect">
            <a:avLst/>
          </a:prstGeom>
        </p:spPr>
      </p:pic>
    </p:spTree>
    <p:extLst>
      <p:ext uri="{BB962C8B-B14F-4D97-AF65-F5344CB8AC3E}">
        <p14:creationId xmlns:p14="http://schemas.microsoft.com/office/powerpoint/2010/main" val="2464559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a:extLst>
              <a:ext uri="{FF2B5EF4-FFF2-40B4-BE49-F238E27FC236}">
                <a16:creationId xmlns:a16="http://schemas.microsoft.com/office/drawing/2014/main" id="{E4606630-7DA9-45C9-B7DF-652BA99EF86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4" name="Title 2" descr="Slide Title - Proposed Regular Boundary- Donald A Wilson SS and Sinclair SS&#10;">
            <a:extLst>
              <a:ext uri="{FF2B5EF4-FFF2-40B4-BE49-F238E27FC236}">
                <a16:creationId xmlns:a16="http://schemas.microsoft.com/office/drawing/2014/main" id="{50BF2F1C-53AA-45B7-B4D5-7C2944704F4A}"/>
              </a:ext>
            </a:extLst>
          </p:cNvPr>
          <p:cNvSpPr txBox="1">
            <a:spLocks/>
          </p:cNvSpPr>
          <p:nvPr/>
        </p:nvSpPr>
        <p:spPr>
          <a:xfrm>
            <a:off x="838200" y="494522"/>
            <a:ext cx="10515600" cy="895739"/>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CA" sz="3200" b="1" dirty="0">
                <a:solidFill>
                  <a:srgbClr val="00A4B3"/>
                </a:solidFill>
                <a:latin typeface="Calibri" panose="020F0502020204030204" pitchFamily="34" charset="0"/>
                <a:cs typeface="Calibri" panose="020F0502020204030204" pitchFamily="34" charset="0"/>
              </a:rPr>
            </a:br>
            <a:br>
              <a:rPr lang="en-CA" b="1" dirty="0">
                <a:solidFill>
                  <a:srgbClr val="00A4B3"/>
                </a:solidFill>
                <a:latin typeface="Calibri" panose="020F0502020204030204" pitchFamily="34" charset="0"/>
                <a:cs typeface="Calibri" panose="020F0502020204030204" pitchFamily="34" charset="0"/>
              </a:rPr>
            </a:br>
            <a:endParaRPr lang="en-CA" dirty="0"/>
          </a:p>
        </p:txBody>
      </p:sp>
      <p:sp>
        <p:nvSpPr>
          <p:cNvPr id="5" name="Google Shape;127;p14">
            <a:extLst>
              <a:ext uri="{FF2B5EF4-FFF2-40B4-BE49-F238E27FC236}">
                <a16:creationId xmlns:a16="http://schemas.microsoft.com/office/drawing/2014/main" id="{7110F8A0-5366-41C3-AA6A-C44EE9FF3388}"/>
              </a:ext>
              <a:ext uri="{C183D7F6-B498-43B3-948B-1728B52AA6E4}">
                <adec:decorative xmlns:adec="http://schemas.microsoft.com/office/drawing/2017/decorative" val="1"/>
              </a:ext>
            </a:extLst>
          </p:cNvPr>
          <p:cNvSpPr txBox="1">
            <a:spLocks/>
          </p:cNvSpPr>
          <p:nvPr/>
        </p:nvSpPr>
        <p:spPr>
          <a:xfrm>
            <a:off x="836676" y="1750741"/>
            <a:ext cx="10250487" cy="4460489"/>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800" indent="0">
              <a:lnSpc>
                <a:spcPct val="100000"/>
              </a:lnSpc>
              <a:spcBef>
                <a:spcPts val="0"/>
              </a:spcBef>
              <a:spcAft>
                <a:spcPts val="600"/>
              </a:spcAft>
              <a:buClr>
                <a:srgbClr val="8A8B8A"/>
              </a:buClr>
              <a:buNone/>
            </a:pPr>
            <a:endParaRPr lang="en-CA" sz="2000" dirty="0">
              <a:solidFill>
                <a:srgbClr val="8A8B8A"/>
              </a:solidFill>
            </a:endParaRPr>
          </a:p>
        </p:txBody>
      </p:sp>
      <p:sp>
        <p:nvSpPr>
          <p:cNvPr id="6" name="Title 3">
            <a:extLst>
              <a:ext uri="{FF2B5EF4-FFF2-40B4-BE49-F238E27FC236}">
                <a16:creationId xmlns:a16="http://schemas.microsoft.com/office/drawing/2014/main" id="{79DBF4C8-B66F-4CC3-9D5A-9A9C7641E5BB}"/>
              </a:ext>
            </a:extLst>
          </p:cNvPr>
          <p:cNvSpPr txBox="1">
            <a:spLocks noGrp="1"/>
          </p:cNvSpPr>
          <p:nvPr>
            <p:ph type="title" idx="4294967295"/>
          </p:nvPr>
        </p:nvSpPr>
        <p:spPr>
          <a:xfrm>
            <a:off x="952389" y="646770"/>
            <a:ext cx="10515600" cy="7434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CA" sz="60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br>
            <a:r>
              <a:rPr kumimoji="0" lang="en-CA" sz="27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t>Proposed Regular Boundary – Donald A Wilson SS</a:t>
            </a:r>
            <a:br>
              <a:rPr kumimoji="0" lang="en-CA" sz="27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br>
            <a:r>
              <a:rPr kumimoji="0" lang="en-CA" sz="27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t>and Sinclair SS</a:t>
            </a:r>
            <a:endParaRPr kumimoji="0" lang="en-CA" sz="27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Google Shape;127;p14" descr="Proposed Regular Boundary Map - Donald A Wilson and Sinclair SS">
            <a:extLst>
              <a:ext uri="{FF2B5EF4-FFF2-40B4-BE49-F238E27FC236}">
                <a16:creationId xmlns:a16="http://schemas.microsoft.com/office/drawing/2014/main" id="{178DB260-2DF9-476B-820C-533E49305408}"/>
              </a:ext>
            </a:extLst>
          </p:cNvPr>
          <p:cNvSpPr txBox="1">
            <a:spLocks/>
          </p:cNvSpPr>
          <p:nvPr/>
        </p:nvSpPr>
        <p:spPr>
          <a:xfrm>
            <a:off x="2082800" y="1528763"/>
            <a:ext cx="10109200" cy="4643437"/>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8000" lvl="1" indent="0">
              <a:lnSpc>
                <a:spcPct val="100000"/>
              </a:lnSpc>
              <a:spcBef>
                <a:spcPts val="0"/>
              </a:spcBef>
              <a:spcAft>
                <a:spcPts val="600"/>
              </a:spcAft>
              <a:buClr>
                <a:srgbClr val="8A8B8A"/>
              </a:buClr>
            </a:pPr>
            <a:endParaRPr lang="en-US" sz="1800" dirty="0">
              <a:solidFill>
                <a:srgbClr val="8A8B8A"/>
              </a:solidFill>
            </a:endParaRPr>
          </a:p>
          <a:p>
            <a:pPr marL="965200" lvl="2" indent="0">
              <a:lnSpc>
                <a:spcPct val="100000"/>
              </a:lnSpc>
              <a:spcBef>
                <a:spcPts val="0"/>
              </a:spcBef>
              <a:spcAft>
                <a:spcPts val="600"/>
              </a:spcAft>
              <a:buClr>
                <a:srgbClr val="8A8B8A"/>
              </a:buClr>
            </a:pPr>
            <a:r>
              <a:rPr lang="en-CA" dirty="0">
                <a:solidFill>
                  <a:srgbClr val="8A8B8A"/>
                </a:solidFill>
                <a:latin typeface="Calibri" panose="020F0502020204030204" pitchFamily="34" charset="0"/>
                <a:cs typeface="Calibri" panose="020F0502020204030204" pitchFamily="34" charset="0"/>
              </a:rPr>
              <a:t>  </a:t>
            </a:r>
          </a:p>
          <a:p>
            <a:pPr marL="850900" lvl="1" indent="-342900">
              <a:lnSpc>
                <a:spcPct val="100000"/>
              </a:lnSpc>
              <a:spcBef>
                <a:spcPts val="0"/>
              </a:spcBef>
              <a:spcAft>
                <a:spcPts val="600"/>
              </a:spcAft>
              <a:buClr>
                <a:srgbClr val="8A8B8A"/>
              </a:buClr>
            </a:pPr>
            <a:endParaRPr lang="en-US" sz="1800" dirty="0">
              <a:solidFill>
                <a:srgbClr val="8A8B8A"/>
              </a:solidFill>
            </a:endParaRPr>
          </a:p>
          <a:p>
            <a:pPr marL="393700" indent="-342900">
              <a:lnSpc>
                <a:spcPct val="100000"/>
              </a:lnSpc>
              <a:spcBef>
                <a:spcPts val="0"/>
              </a:spcBef>
              <a:spcAft>
                <a:spcPts val="600"/>
              </a:spcAft>
              <a:buClr>
                <a:srgbClr val="8A8B8A"/>
              </a:buClr>
            </a:pPr>
            <a:endParaRPr lang="en-US" dirty="0">
              <a:solidFill>
                <a:srgbClr val="8A8B8A"/>
              </a:solidFill>
            </a:endParaRPr>
          </a:p>
          <a:p>
            <a:pPr marL="50800" indent="0">
              <a:lnSpc>
                <a:spcPct val="100000"/>
              </a:lnSpc>
              <a:spcBef>
                <a:spcPts val="0"/>
              </a:spcBef>
              <a:spcAft>
                <a:spcPts val="600"/>
              </a:spcAft>
              <a:buClr>
                <a:srgbClr val="8A8B8A"/>
              </a:buClr>
            </a:pPr>
            <a:r>
              <a:rPr lang="en-US" dirty="0">
                <a:solidFill>
                  <a:srgbClr val="8A8B8A"/>
                </a:solidFill>
              </a:rPr>
              <a:t> </a:t>
            </a:r>
            <a:endParaRPr lang="en-CA" sz="2000" dirty="0">
              <a:solidFill>
                <a:srgbClr val="8A8B8A"/>
              </a:solidFill>
            </a:endParaRPr>
          </a:p>
        </p:txBody>
      </p:sp>
      <p:pic>
        <p:nvPicPr>
          <p:cNvPr id="9" name="Picture 8" descr="Proposed Regular Boundary Map - Donald A Wilson and Sinclair SS">
            <a:extLst>
              <a:ext uri="{FF2B5EF4-FFF2-40B4-BE49-F238E27FC236}">
                <a16:creationId xmlns:a16="http://schemas.microsoft.com/office/drawing/2014/main" id="{57CCD664-B228-4C87-9921-1F0E8089E308}"/>
              </a:ext>
            </a:extLst>
          </p:cNvPr>
          <p:cNvPicPr>
            <a:picLocks noChangeAspect="1"/>
          </p:cNvPicPr>
          <p:nvPr/>
        </p:nvPicPr>
        <p:blipFill>
          <a:blip r:embed="rId3"/>
          <a:stretch>
            <a:fillRect/>
          </a:stretch>
        </p:blipFill>
        <p:spPr>
          <a:xfrm>
            <a:off x="2921961" y="1485731"/>
            <a:ext cx="6599007" cy="4877747"/>
          </a:xfrm>
          <a:prstGeom prst="rect">
            <a:avLst/>
          </a:prstGeom>
        </p:spPr>
      </p:pic>
    </p:spTree>
    <p:extLst>
      <p:ext uri="{BB962C8B-B14F-4D97-AF65-F5344CB8AC3E}">
        <p14:creationId xmlns:p14="http://schemas.microsoft.com/office/powerpoint/2010/main" val="154967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C9C4B-C822-4DA0-A2FD-3D4FB30AC63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itle 2" descr="Slide Title - Option 1 - Grades 8 and 9">
            <a:extLst>
              <a:ext uri="{FF2B5EF4-FFF2-40B4-BE49-F238E27FC236}">
                <a16:creationId xmlns:a16="http://schemas.microsoft.com/office/drawing/2014/main" id="{5C34C3C9-C8D0-49AD-ADA1-D8B871408A8B}"/>
              </a:ext>
            </a:extLst>
          </p:cNvPr>
          <p:cNvSpPr txBox="1">
            <a:spLocks/>
          </p:cNvSpPr>
          <p:nvPr/>
        </p:nvSpPr>
        <p:spPr>
          <a:xfrm>
            <a:off x="838200" y="680436"/>
            <a:ext cx="10515600" cy="1325563"/>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CA" b="1" dirty="0">
                <a:solidFill>
                  <a:srgbClr val="00A4B3"/>
                </a:solidFill>
                <a:latin typeface="Calibri" panose="020F0502020204030204" pitchFamily="34" charset="0"/>
                <a:cs typeface="Calibri" panose="020F0502020204030204" pitchFamily="34" charset="0"/>
              </a:rPr>
            </a:br>
            <a:endParaRPr lang="en-CA" dirty="0"/>
          </a:p>
        </p:txBody>
      </p:sp>
      <p:sp>
        <p:nvSpPr>
          <p:cNvPr id="5" name="Google Shape;127;p14">
            <a:extLst>
              <a:ext uri="{FF2B5EF4-FFF2-40B4-BE49-F238E27FC236}">
                <a16:creationId xmlns:a16="http://schemas.microsoft.com/office/drawing/2014/main" id="{DD9413B1-7E9F-48A6-AE30-2156B5F1204C}"/>
              </a:ext>
              <a:ext uri="{C183D7F6-B498-43B3-948B-1728B52AA6E4}">
                <adec:decorative xmlns:adec="http://schemas.microsoft.com/office/drawing/2017/decorative" val="1"/>
              </a:ext>
            </a:extLst>
          </p:cNvPr>
          <p:cNvSpPr txBox="1">
            <a:spLocks/>
          </p:cNvSpPr>
          <p:nvPr/>
        </p:nvSpPr>
        <p:spPr>
          <a:xfrm>
            <a:off x="2014538" y="1550019"/>
            <a:ext cx="9605033" cy="4272621"/>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0900" lvl="1" indent="-342900">
              <a:lnSpc>
                <a:spcPct val="100000"/>
              </a:lnSpc>
              <a:spcBef>
                <a:spcPts val="0"/>
              </a:spcBef>
              <a:spcAft>
                <a:spcPts val="600"/>
              </a:spcAft>
              <a:buClr>
                <a:srgbClr val="8A8B8A"/>
              </a:buClr>
            </a:pPr>
            <a:endParaRPr lang="en-US" sz="800" i="1" dirty="0">
              <a:solidFill>
                <a:srgbClr val="8A8B8A"/>
              </a:solidFill>
            </a:endParaRPr>
          </a:p>
          <a:p>
            <a:pPr marL="393700" indent="-342900">
              <a:lnSpc>
                <a:spcPct val="100000"/>
              </a:lnSpc>
              <a:spcBef>
                <a:spcPts val="0"/>
              </a:spcBef>
              <a:spcAft>
                <a:spcPts val="600"/>
              </a:spcAft>
              <a:buClr>
                <a:srgbClr val="8A8B8A"/>
              </a:buClr>
            </a:pPr>
            <a:endParaRPr lang="en-US" sz="1800" dirty="0">
              <a:solidFill>
                <a:srgbClr val="8A8B8A"/>
              </a:solidFill>
            </a:endParaRPr>
          </a:p>
          <a:p>
            <a:pPr marL="393700" indent="-342900">
              <a:lnSpc>
                <a:spcPct val="100000"/>
              </a:lnSpc>
              <a:spcBef>
                <a:spcPts val="0"/>
              </a:spcBef>
              <a:spcAft>
                <a:spcPts val="600"/>
              </a:spcAft>
              <a:buClr>
                <a:srgbClr val="8A8B8A"/>
              </a:buClr>
            </a:pPr>
            <a:endParaRPr lang="en-US" sz="1800" dirty="0">
              <a:solidFill>
                <a:srgbClr val="8A8B8A"/>
              </a:solidFill>
            </a:endParaRPr>
          </a:p>
          <a:p>
            <a:pPr marL="393700" indent="-342900">
              <a:lnSpc>
                <a:spcPct val="100000"/>
              </a:lnSpc>
              <a:spcBef>
                <a:spcPts val="0"/>
              </a:spcBef>
              <a:spcAft>
                <a:spcPts val="600"/>
              </a:spcAft>
              <a:buClr>
                <a:srgbClr val="8A8B8A"/>
              </a:buClr>
            </a:pPr>
            <a:endParaRPr lang="en-US" sz="1800" dirty="0">
              <a:solidFill>
                <a:srgbClr val="8A8B8A"/>
              </a:solidFill>
            </a:endParaRPr>
          </a:p>
          <a:p>
            <a:pPr marL="393700" indent="-342900">
              <a:lnSpc>
                <a:spcPct val="100000"/>
              </a:lnSpc>
              <a:spcBef>
                <a:spcPts val="0"/>
              </a:spcBef>
              <a:spcAft>
                <a:spcPts val="600"/>
              </a:spcAft>
              <a:buClr>
                <a:srgbClr val="8A8B8A"/>
              </a:buClr>
            </a:pPr>
            <a:endParaRPr lang="en-US" dirty="0">
              <a:solidFill>
                <a:srgbClr val="8A8B8A"/>
              </a:solidFill>
            </a:endParaRPr>
          </a:p>
        </p:txBody>
      </p:sp>
      <p:sp>
        <p:nvSpPr>
          <p:cNvPr id="6" name="Title 2">
            <a:extLst>
              <a:ext uri="{FF2B5EF4-FFF2-40B4-BE49-F238E27FC236}">
                <a16:creationId xmlns:a16="http://schemas.microsoft.com/office/drawing/2014/main" id="{D59373DB-9F78-4EF9-A70B-7F14363E4A07}"/>
              </a:ext>
            </a:extLst>
          </p:cNvPr>
          <p:cNvSpPr txBox="1">
            <a:spLocks noGrp="1"/>
          </p:cNvSpPr>
          <p:nvPr>
            <p:ph type="title" idx="4294967295"/>
          </p:nvPr>
        </p:nvSpPr>
        <p:spPr>
          <a:xfrm>
            <a:off x="838200" y="685800"/>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CA" sz="32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t>Option 1 – Grades 8 and 9</a:t>
            </a:r>
            <a:br>
              <a:rPr kumimoji="0" lang="en-CA" sz="60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br>
            <a:endParaRPr kumimoji="0" lang="en-CA" sz="60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Google Shape;127;p14">
            <a:extLst>
              <a:ext uri="{FF2B5EF4-FFF2-40B4-BE49-F238E27FC236}">
                <a16:creationId xmlns:a16="http://schemas.microsoft.com/office/drawing/2014/main" id="{D9C8485D-0DC4-452A-9D7B-6579EC1DB9E2}"/>
              </a:ext>
            </a:extLst>
          </p:cNvPr>
          <p:cNvSpPr txBox="1">
            <a:spLocks/>
          </p:cNvSpPr>
          <p:nvPr/>
        </p:nvSpPr>
        <p:spPr>
          <a:xfrm>
            <a:off x="1103314" y="1587500"/>
            <a:ext cx="10313370" cy="469789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8000" lvl="1" indent="0">
              <a:lnSpc>
                <a:spcPct val="100000"/>
              </a:lnSpc>
              <a:spcBef>
                <a:spcPts val="0"/>
              </a:spcBef>
              <a:spcAft>
                <a:spcPts val="600"/>
              </a:spcAft>
              <a:buClr>
                <a:srgbClr val="8A8B8A"/>
              </a:buClr>
            </a:pPr>
            <a:endParaRPr lang="en-US" sz="1800" dirty="0">
              <a:solidFill>
                <a:srgbClr val="8A8B8A"/>
              </a:solidFill>
            </a:endParaRPr>
          </a:p>
          <a:p>
            <a:pPr marL="850900" lvl="1" indent="-342900">
              <a:lnSpc>
                <a:spcPct val="100000"/>
              </a:lnSpc>
              <a:spcBef>
                <a:spcPts val="0"/>
              </a:spcBef>
              <a:spcAft>
                <a:spcPts val="600"/>
              </a:spcAft>
              <a:buClr>
                <a:srgbClr val="8A8B8A"/>
              </a:buClr>
            </a:pPr>
            <a:endParaRPr lang="en-CA" sz="1800" dirty="0">
              <a:solidFill>
                <a:srgbClr val="8A8B8A"/>
              </a:solidFill>
              <a:latin typeface="Calibri" panose="020F0502020204030204" pitchFamily="34" charset="0"/>
              <a:cs typeface="Calibri" panose="020F0502020204030204" pitchFamily="34" charset="0"/>
            </a:endParaRPr>
          </a:p>
          <a:p>
            <a:pPr marL="850900" lvl="1" indent="-342900">
              <a:lnSpc>
                <a:spcPct val="100000"/>
              </a:lnSpc>
              <a:spcBef>
                <a:spcPts val="0"/>
              </a:spcBef>
              <a:spcAft>
                <a:spcPts val="600"/>
              </a:spcAft>
              <a:buClr>
                <a:srgbClr val="8A8B8A"/>
              </a:buClr>
            </a:pPr>
            <a:r>
              <a:rPr lang="en-CA" sz="2000" dirty="0">
                <a:latin typeface="Calibri" panose="020F0502020204030204" pitchFamily="34" charset="0"/>
                <a:cs typeface="Calibri" panose="020F0502020204030204" pitchFamily="34" charset="0"/>
              </a:rPr>
              <a:t>Over the 6-year projection period, on average, approximately 37% of the FI program at Donald A Wilson SS would be relocated to Anderson CVI to develop a new FI program through the redirection of:</a:t>
            </a:r>
          </a:p>
          <a:p>
            <a:pPr marL="850900" lvl="1" indent="-342900">
              <a:lnSpc>
                <a:spcPct val="100000"/>
              </a:lnSpc>
              <a:spcBef>
                <a:spcPts val="0"/>
              </a:spcBef>
              <a:spcAft>
                <a:spcPts val="600"/>
              </a:spcAft>
              <a:buClr>
                <a:srgbClr val="8A8B8A"/>
              </a:buClr>
            </a:pPr>
            <a:endParaRPr lang="en-CA" sz="2000" dirty="0">
              <a:latin typeface="Calibri" panose="020F0502020204030204" pitchFamily="34" charset="0"/>
              <a:cs typeface="Calibri" panose="020F0502020204030204" pitchFamily="34" charset="0"/>
            </a:endParaRPr>
          </a:p>
          <a:p>
            <a:pPr marL="1308100" lvl="2" indent="-342900">
              <a:lnSpc>
                <a:spcPct val="100000"/>
              </a:lnSpc>
              <a:spcBef>
                <a:spcPts val="0"/>
              </a:spcBef>
              <a:spcAft>
                <a:spcPts val="600"/>
              </a:spcAft>
              <a:buClr>
                <a:srgbClr val="8A8B8A"/>
              </a:buClr>
            </a:pPr>
            <a:r>
              <a:rPr lang="en-CA" dirty="0">
                <a:latin typeface="Calibri" panose="020F0502020204030204" pitchFamily="34" charset="0"/>
                <a:cs typeface="Calibri" panose="020F0502020204030204" pitchFamily="34" charset="0"/>
              </a:rPr>
              <a:t>Grade 8 students holding at Julie Payette PS and John Dryden PS FI feeder schools to Anderson CVI for Grade 9 in the FI program;</a:t>
            </a:r>
          </a:p>
          <a:p>
            <a:pPr marL="1308100" lvl="2" indent="-342900">
              <a:lnSpc>
                <a:spcPct val="100000"/>
              </a:lnSpc>
              <a:spcBef>
                <a:spcPts val="0"/>
              </a:spcBef>
              <a:spcAft>
                <a:spcPts val="600"/>
              </a:spcAft>
              <a:buClr>
                <a:srgbClr val="8A8B8A"/>
              </a:buClr>
            </a:pPr>
            <a:endParaRPr lang="en-CA" dirty="0">
              <a:latin typeface="Calibri" panose="020F0502020204030204" pitchFamily="34" charset="0"/>
              <a:cs typeface="Calibri" panose="020F0502020204030204" pitchFamily="34" charset="0"/>
            </a:endParaRPr>
          </a:p>
          <a:p>
            <a:pPr marL="1308100" lvl="2" indent="-342900">
              <a:lnSpc>
                <a:spcPct val="100000"/>
              </a:lnSpc>
              <a:spcBef>
                <a:spcPts val="0"/>
              </a:spcBef>
              <a:spcAft>
                <a:spcPts val="600"/>
              </a:spcAft>
              <a:buClr>
                <a:srgbClr val="8A8B8A"/>
              </a:buClr>
            </a:pPr>
            <a:r>
              <a:rPr lang="en-CA" dirty="0">
                <a:latin typeface="Calibri" panose="020F0502020204030204" pitchFamily="34" charset="0"/>
                <a:cs typeface="Calibri" panose="020F0502020204030204" pitchFamily="34" charset="0"/>
              </a:rPr>
              <a:t>The 2021-22 DAWSS  FI program Grade 9 class of students that reside within the Julie Payette PS and John Dryden PS FI feeder school boundaries to Anderson CVI.</a:t>
            </a:r>
          </a:p>
          <a:p>
            <a:pPr marL="965200" lvl="2" indent="0">
              <a:lnSpc>
                <a:spcPct val="100000"/>
              </a:lnSpc>
              <a:spcBef>
                <a:spcPts val="0"/>
              </a:spcBef>
              <a:spcAft>
                <a:spcPts val="600"/>
              </a:spcAft>
              <a:buClr>
                <a:srgbClr val="8A8B8A"/>
              </a:buClr>
            </a:pPr>
            <a:r>
              <a:rPr lang="en-CA" dirty="0">
                <a:solidFill>
                  <a:srgbClr val="8A8B8A"/>
                </a:solidFill>
                <a:latin typeface="Calibri" panose="020F0502020204030204" pitchFamily="34" charset="0"/>
                <a:cs typeface="Calibri" panose="020F0502020204030204" pitchFamily="34" charset="0"/>
              </a:rPr>
              <a:t>  </a:t>
            </a:r>
          </a:p>
          <a:p>
            <a:pPr marL="850900" lvl="1" indent="-342900">
              <a:lnSpc>
                <a:spcPct val="100000"/>
              </a:lnSpc>
              <a:spcBef>
                <a:spcPts val="0"/>
              </a:spcBef>
              <a:spcAft>
                <a:spcPts val="600"/>
              </a:spcAft>
              <a:buClr>
                <a:srgbClr val="8A8B8A"/>
              </a:buClr>
            </a:pPr>
            <a:endParaRPr lang="en-US" sz="1800" dirty="0">
              <a:solidFill>
                <a:srgbClr val="8A8B8A"/>
              </a:solidFill>
            </a:endParaRPr>
          </a:p>
          <a:p>
            <a:pPr marL="393700" indent="-342900">
              <a:lnSpc>
                <a:spcPct val="100000"/>
              </a:lnSpc>
              <a:spcBef>
                <a:spcPts val="0"/>
              </a:spcBef>
              <a:spcAft>
                <a:spcPts val="600"/>
              </a:spcAft>
              <a:buClr>
                <a:srgbClr val="8A8B8A"/>
              </a:buClr>
            </a:pPr>
            <a:endParaRPr lang="en-US" dirty="0">
              <a:solidFill>
                <a:srgbClr val="8A8B8A"/>
              </a:solidFill>
            </a:endParaRPr>
          </a:p>
          <a:p>
            <a:pPr marL="50800" indent="0">
              <a:lnSpc>
                <a:spcPct val="100000"/>
              </a:lnSpc>
              <a:spcBef>
                <a:spcPts val="0"/>
              </a:spcBef>
              <a:spcAft>
                <a:spcPts val="600"/>
              </a:spcAft>
              <a:buClr>
                <a:srgbClr val="8A8B8A"/>
              </a:buClr>
            </a:pPr>
            <a:r>
              <a:rPr lang="en-US" dirty="0">
                <a:solidFill>
                  <a:srgbClr val="8A8B8A"/>
                </a:solidFill>
              </a:rPr>
              <a:t> </a:t>
            </a:r>
            <a:endParaRPr lang="en-CA" sz="2000" dirty="0">
              <a:solidFill>
                <a:srgbClr val="8A8B8A"/>
              </a:solidFill>
            </a:endParaRPr>
          </a:p>
        </p:txBody>
      </p:sp>
    </p:spTree>
    <p:extLst>
      <p:ext uri="{BB962C8B-B14F-4D97-AF65-F5344CB8AC3E}">
        <p14:creationId xmlns:p14="http://schemas.microsoft.com/office/powerpoint/2010/main" val="3837236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619E9E-B5AE-4AF3-95AE-3774BD32DFF6}"/>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3946"/>
            <a:ext cx="12191980" cy="6856718"/>
          </a:xfrm>
          <a:prstGeom prst="rect">
            <a:avLst/>
          </a:prstGeom>
        </p:spPr>
      </p:pic>
      <p:sp>
        <p:nvSpPr>
          <p:cNvPr id="5" name="Google Shape;127;p14">
            <a:extLst>
              <a:ext uri="{FF2B5EF4-FFF2-40B4-BE49-F238E27FC236}">
                <a16:creationId xmlns:a16="http://schemas.microsoft.com/office/drawing/2014/main" id="{17C3CC74-EF11-4DE6-8CC9-7D23336B188D}"/>
              </a:ext>
              <a:ext uri="{C183D7F6-B498-43B3-948B-1728B52AA6E4}">
                <adec:decorative xmlns:adec="http://schemas.microsoft.com/office/drawing/2017/decorative" val="1"/>
              </a:ext>
            </a:extLst>
          </p:cNvPr>
          <p:cNvSpPr txBox="1">
            <a:spLocks/>
          </p:cNvSpPr>
          <p:nvPr/>
        </p:nvSpPr>
        <p:spPr>
          <a:xfrm>
            <a:off x="446049" y="2197837"/>
            <a:ext cx="10710863" cy="416242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3700" indent="-342900">
              <a:lnSpc>
                <a:spcPct val="100000"/>
              </a:lnSpc>
              <a:spcBef>
                <a:spcPts val="0"/>
              </a:spcBef>
              <a:spcAft>
                <a:spcPts val="600"/>
              </a:spcAft>
              <a:buClr>
                <a:srgbClr val="8A8B8A"/>
              </a:buClr>
            </a:pPr>
            <a:endParaRPr lang="en-US" sz="1800" i="1" dirty="0">
              <a:solidFill>
                <a:srgbClr val="8A8B8A"/>
              </a:solidFill>
            </a:endParaRPr>
          </a:p>
          <a:p>
            <a:pPr marL="50800" indent="0">
              <a:lnSpc>
                <a:spcPct val="100000"/>
              </a:lnSpc>
              <a:spcBef>
                <a:spcPts val="0"/>
              </a:spcBef>
              <a:spcAft>
                <a:spcPts val="600"/>
              </a:spcAft>
              <a:buClr>
                <a:srgbClr val="8A8B8A"/>
              </a:buClr>
              <a:buNone/>
            </a:pPr>
            <a:endParaRPr lang="en-US" dirty="0">
              <a:solidFill>
                <a:srgbClr val="8A8B8A"/>
              </a:solidFill>
            </a:endParaRPr>
          </a:p>
        </p:txBody>
      </p:sp>
      <p:sp>
        <p:nvSpPr>
          <p:cNvPr id="6" name="Title 2">
            <a:extLst>
              <a:ext uri="{FF2B5EF4-FFF2-40B4-BE49-F238E27FC236}">
                <a16:creationId xmlns:a16="http://schemas.microsoft.com/office/drawing/2014/main" id="{624C0CF7-B7A1-40BB-90EA-95DB31E7918D}"/>
              </a:ext>
            </a:extLst>
          </p:cNvPr>
          <p:cNvSpPr txBox="1">
            <a:spLocks noGrp="1"/>
          </p:cNvSpPr>
          <p:nvPr>
            <p:ph type="title" idx="4294967295"/>
          </p:nvPr>
        </p:nvSpPr>
        <p:spPr>
          <a:xfrm>
            <a:off x="838200" y="36512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CA" sz="32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t>Option 1 – Grades 8 and 9 – Cont’d</a:t>
            </a:r>
            <a:br>
              <a:rPr kumimoji="0" lang="en-CA" sz="60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br>
            <a:endParaRPr kumimoji="0" lang="en-CA" sz="60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Google Shape;127;p14">
            <a:extLst>
              <a:ext uri="{FF2B5EF4-FFF2-40B4-BE49-F238E27FC236}">
                <a16:creationId xmlns:a16="http://schemas.microsoft.com/office/drawing/2014/main" id="{95292108-8E00-4E59-8EC4-E4D644BC5418}"/>
              </a:ext>
            </a:extLst>
          </p:cNvPr>
          <p:cNvSpPr txBox="1">
            <a:spLocks/>
          </p:cNvSpPr>
          <p:nvPr/>
        </p:nvSpPr>
        <p:spPr>
          <a:xfrm>
            <a:off x="1103314" y="1587500"/>
            <a:ext cx="10515600" cy="52705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8000" lvl="1" indent="0">
              <a:lnSpc>
                <a:spcPct val="100000"/>
              </a:lnSpc>
              <a:spcBef>
                <a:spcPts val="0"/>
              </a:spcBef>
              <a:spcAft>
                <a:spcPts val="600"/>
              </a:spcAft>
              <a:buClr>
                <a:srgbClr val="8A8B8A"/>
              </a:buClr>
            </a:pPr>
            <a:endParaRPr lang="en-US" sz="1800" dirty="0">
              <a:solidFill>
                <a:srgbClr val="8A8B8A"/>
              </a:solidFill>
            </a:endParaRPr>
          </a:p>
          <a:p>
            <a:pPr marL="850900" lvl="1" indent="-342900">
              <a:lnSpc>
                <a:spcPct val="100000"/>
              </a:lnSpc>
              <a:spcBef>
                <a:spcPts val="0"/>
              </a:spcBef>
              <a:spcAft>
                <a:spcPts val="600"/>
              </a:spcAft>
              <a:buClr>
                <a:srgbClr val="8A8B8A"/>
              </a:buClr>
            </a:pPr>
            <a:endParaRPr lang="en-CA" sz="1800" dirty="0">
              <a:solidFill>
                <a:srgbClr val="8A8B8A"/>
              </a:solidFill>
              <a:latin typeface="Calibri" panose="020F0502020204030204" pitchFamily="34" charset="0"/>
              <a:cs typeface="Calibri" panose="020F0502020204030204" pitchFamily="34" charset="0"/>
            </a:endParaRPr>
          </a:p>
          <a:p>
            <a:pPr marL="850900" lvl="1" indent="-342900">
              <a:lnSpc>
                <a:spcPct val="100000"/>
              </a:lnSpc>
              <a:spcBef>
                <a:spcPts val="0"/>
              </a:spcBef>
              <a:spcAft>
                <a:spcPts val="600"/>
              </a:spcAft>
              <a:buClr>
                <a:srgbClr val="8A8B8A"/>
              </a:buClr>
            </a:pPr>
            <a:r>
              <a:rPr lang="en-CA" sz="2000" dirty="0">
                <a:latin typeface="Calibri" panose="020F0502020204030204" pitchFamily="34" charset="0"/>
                <a:cs typeface="Calibri" panose="020F0502020204030204" pitchFamily="34" charset="0"/>
              </a:rPr>
              <a:t>Over the 6-year projection period, on average, approximately 20% of the Regular program at Donald A Wilson SS would be relocated to Sinclair SS through the redirection of:</a:t>
            </a:r>
          </a:p>
          <a:p>
            <a:pPr marL="850900" lvl="1" indent="-342900">
              <a:lnSpc>
                <a:spcPct val="100000"/>
              </a:lnSpc>
              <a:spcBef>
                <a:spcPts val="0"/>
              </a:spcBef>
              <a:spcAft>
                <a:spcPts val="600"/>
              </a:spcAft>
              <a:buClr>
                <a:srgbClr val="8A8B8A"/>
              </a:buClr>
            </a:pPr>
            <a:endParaRPr lang="en-CA" sz="2000" dirty="0">
              <a:latin typeface="Calibri" panose="020F0502020204030204" pitchFamily="34" charset="0"/>
              <a:cs typeface="Calibri" panose="020F0502020204030204" pitchFamily="34" charset="0"/>
            </a:endParaRPr>
          </a:p>
          <a:p>
            <a:pPr marL="1308100" lvl="2" indent="-342900">
              <a:lnSpc>
                <a:spcPct val="100000"/>
              </a:lnSpc>
              <a:spcBef>
                <a:spcPts val="0"/>
              </a:spcBef>
              <a:spcAft>
                <a:spcPts val="600"/>
              </a:spcAft>
              <a:buClr>
                <a:srgbClr val="8A8B8A"/>
              </a:buClr>
            </a:pPr>
            <a:r>
              <a:rPr lang="en-CA" dirty="0">
                <a:latin typeface="Calibri" panose="020F0502020204030204" pitchFamily="34" charset="0"/>
                <a:cs typeface="Calibri" panose="020F0502020204030204" pitchFamily="34" charset="0"/>
              </a:rPr>
              <a:t>Grade 8 students that reside within the Robert Munsch PS and holding students from Ormiston PS feeder schools to Sinclair SS for Grade 9 in the Regular program;</a:t>
            </a:r>
          </a:p>
          <a:p>
            <a:pPr marL="1308100" lvl="2" indent="-342900">
              <a:lnSpc>
                <a:spcPct val="100000"/>
              </a:lnSpc>
              <a:spcBef>
                <a:spcPts val="0"/>
              </a:spcBef>
              <a:spcAft>
                <a:spcPts val="600"/>
              </a:spcAft>
              <a:buClr>
                <a:srgbClr val="8A8B8A"/>
              </a:buClr>
            </a:pPr>
            <a:endParaRPr lang="en-CA" dirty="0">
              <a:latin typeface="Calibri" panose="020F0502020204030204" pitchFamily="34" charset="0"/>
              <a:cs typeface="Calibri" panose="020F0502020204030204" pitchFamily="34" charset="0"/>
            </a:endParaRPr>
          </a:p>
          <a:p>
            <a:pPr marL="1308100" lvl="2" indent="-342900">
              <a:lnSpc>
                <a:spcPct val="100000"/>
              </a:lnSpc>
              <a:spcBef>
                <a:spcPts val="0"/>
              </a:spcBef>
              <a:spcAft>
                <a:spcPts val="600"/>
              </a:spcAft>
              <a:buClr>
                <a:srgbClr val="8A8B8A"/>
              </a:buClr>
            </a:pPr>
            <a:r>
              <a:rPr lang="en-CA" dirty="0">
                <a:latin typeface="Calibri" panose="020F0502020204030204" pitchFamily="34" charset="0"/>
                <a:cs typeface="Calibri" panose="020F0502020204030204" pitchFamily="34" charset="0"/>
              </a:rPr>
              <a:t>The 2021-22 DAWSS Regular program Grade 9 class of students that reside within the Robert Munsch PS and the holding area attending Ormiston PS feeder school boundaries to Sinclair SS. </a:t>
            </a:r>
          </a:p>
          <a:p>
            <a:pPr marL="965200" lvl="2" indent="0">
              <a:lnSpc>
                <a:spcPct val="100000"/>
              </a:lnSpc>
              <a:spcBef>
                <a:spcPts val="0"/>
              </a:spcBef>
              <a:spcAft>
                <a:spcPts val="600"/>
              </a:spcAft>
              <a:buClr>
                <a:srgbClr val="8A8B8A"/>
              </a:buClr>
            </a:pPr>
            <a:r>
              <a:rPr lang="en-CA" dirty="0">
                <a:solidFill>
                  <a:srgbClr val="8A8B8A"/>
                </a:solidFill>
                <a:latin typeface="Calibri" panose="020F0502020204030204" pitchFamily="34" charset="0"/>
                <a:cs typeface="Calibri" panose="020F0502020204030204" pitchFamily="34" charset="0"/>
              </a:rPr>
              <a:t>  </a:t>
            </a:r>
          </a:p>
          <a:p>
            <a:pPr marL="850900" lvl="1" indent="-342900">
              <a:lnSpc>
                <a:spcPct val="100000"/>
              </a:lnSpc>
              <a:spcBef>
                <a:spcPts val="0"/>
              </a:spcBef>
              <a:spcAft>
                <a:spcPts val="600"/>
              </a:spcAft>
              <a:buClr>
                <a:srgbClr val="8A8B8A"/>
              </a:buClr>
            </a:pPr>
            <a:endParaRPr lang="en-US" sz="1800" dirty="0">
              <a:solidFill>
                <a:srgbClr val="8A8B8A"/>
              </a:solidFill>
            </a:endParaRPr>
          </a:p>
          <a:p>
            <a:pPr marL="393700" indent="-342900">
              <a:lnSpc>
                <a:spcPct val="100000"/>
              </a:lnSpc>
              <a:spcBef>
                <a:spcPts val="0"/>
              </a:spcBef>
              <a:spcAft>
                <a:spcPts val="600"/>
              </a:spcAft>
              <a:buClr>
                <a:srgbClr val="8A8B8A"/>
              </a:buClr>
            </a:pPr>
            <a:endParaRPr lang="en-US" dirty="0">
              <a:solidFill>
                <a:srgbClr val="8A8B8A"/>
              </a:solidFill>
            </a:endParaRPr>
          </a:p>
          <a:p>
            <a:pPr marL="50800" indent="0">
              <a:lnSpc>
                <a:spcPct val="100000"/>
              </a:lnSpc>
              <a:spcBef>
                <a:spcPts val="0"/>
              </a:spcBef>
              <a:spcAft>
                <a:spcPts val="600"/>
              </a:spcAft>
              <a:buClr>
                <a:srgbClr val="8A8B8A"/>
              </a:buClr>
            </a:pPr>
            <a:r>
              <a:rPr lang="en-US" dirty="0">
                <a:solidFill>
                  <a:srgbClr val="8A8B8A"/>
                </a:solidFill>
              </a:rPr>
              <a:t> </a:t>
            </a:r>
            <a:endParaRPr lang="en-CA" sz="2000" dirty="0">
              <a:solidFill>
                <a:srgbClr val="8A8B8A"/>
              </a:solidFill>
            </a:endParaRPr>
          </a:p>
        </p:txBody>
      </p:sp>
    </p:spTree>
    <p:extLst>
      <p:ext uri="{BB962C8B-B14F-4D97-AF65-F5344CB8AC3E}">
        <p14:creationId xmlns:p14="http://schemas.microsoft.com/office/powerpoint/2010/main" val="1259473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491B51-1B32-4C58-849A-9726EF8B6E6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47562"/>
            <a:ext cx="12191980" cy="6905562"/>
          </a:xfrm>
          <a:prstGeom prst="rect">
            <a:avLst/>
          </a:prstGeom>
        </p:spPr>
      </p:pic>
      <p:sp>
        <p:nvSpPr>
          <p:cNvPr id="6" name="Title 2">
            <a:extLst>
              <a:ext uri="{FF2B5EF4-FFF2-40B4-BE49-F238E27FC236}">
                <a16:creationId xmlns:a16="http://schemas.microsoft.com/office/drawing/2014/main" id="{0ED9D0FA-7C51-4DEB-BDE9-E7918AF1E48F}"/>
              </a:ext>
            </a:extLst>
          </p:cNvPr>
          <p:cNvSpPr txBox="1">
            <a:spLocks noGrp="1"/>
          </p:cNvSpPr>
          <p:nvPr>
            <p:ph type="title" idx="4294967295"/>
          </p:nvPr>
        </p:nvSpPr>
        <p:spPr>
          <a:xfrm>
            <a:off x="838200" y="36512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CA" sz="28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t>Option 1 – Impact – Donald A Wilson SS</a:t>
            </a:r>
            <a:br>
              <a:rPr kumimoji="0" lang="en-CA" sz="60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br>
            <a:endParaRPr kumimoji="0" lang="en-CA" sz="60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Google Shape;127;p14" descr="Option 1 Impact">
            <a:extLst>
              <a:ext uri="{FF2B5EF4-FFF2-40B4-BE49-F238E27FC236}">
                <a16:creationId xmlns:a16="http://schemas.microsoft.com/office/drawing/2014/main" id="{F7FC445D-7E52-44A5-A9E2-06DF92B0948F}"/>
              </a:ext>
            </a:extLst>
          </p:cNvPr>
          <p:cNvSpPr txBox="1">
            <a:spLocks/>
          </p:cNvSpPr>
          <p:nvPr/>
        </p:nvSpPr>
        <p:spPr>
          <a:xfrm>
            <a:off x="2122196" y="1405055"/>
            <a:ext cx="10109200" cy="475781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8000" lvl="1" indent="0">
              <a:lnSpc>
                <a:spcPct val="100000"/>
              </a:lnSpc>
              <a:spcBef>
                <a:spcPts val="0"/>
              </a:spcBef>
              <a:spcAft>
                <a:spcPts val="600"/>
              </a:spcAft>
              <a:buClr>
                <a:srgbClr val="8A8B8A"/>
              </a:buClr>
            </a:pPr>
            <a:endParaRPr lang="en-US" sz="1800" dirty="0">
              <a:solidFill>
                <a:srgbClr val="8A8B8A"/>
              </a:solidFill>
            </a:endParaRPr>
          </a:p>
          <a:p>
            <a:pPr marL="965200" lvl="2" indent="0">
              <a:lnSpc>
                <a:spcPct val="100000"/>
              </a:lnSpc>
              <a:spcBef>
                <a:spcPts val="0"/>
              </a:spcBef>
              <a:spcAft>
                <a:spcPts val="600"/>
              </a:spcAft>
              <a:buClr>
                <a:srgbClr val="8A8B8A"/>
              </a:buClr>
            </a:pPr>
            <a:r>
              <a:rPr lang="en-CA" dirty="0">
                <a:solidFill>
                  <a:srgbClr val="8A8B8A"/>
                </a:solidFill>
                <a:latin typeface="Calibri" panose="020F0502020204030204" pitchFamily="34" charset="0"/>
                <a:cs typeface="Calibri" panose="020F0502020204030204" pitchFamily="34" charset="0"/>
              </a:rPr>
              <a:t>  </a:t>
            </a:r>
          </a:p>
          <a:p>
            <a:pPr marL="850900" lvl="1" indent="-342900">
              <a:lnSpc>
                <a:spcPct val="100000"/>
              </a:lnSpc>
              <a:spcBef>
                <a:spcPts val="0"/>
              </a:spcBef>
              <a:spcAft>
                <a:spcPts val="600"/>
              </a:spcAft>
              <a:buClr>
                <a:srgbClr val="8A8B8A"/>
              </a:buClr>
            </a:pPr>
            <a:endParaRPr lang="en-US" sz="1800" dirty="0">
              <a:solidFill>
                <a:srgbClr val="8A8B8A"/>
              </a:solidFill>
            </a:endParaRPr>
          </a:p>
          <a:p>
            <a:pPr marL="393700" indent="-342900">
              <a:lnSpc>
                <a:spcPct val="100000"/>
              </a:lnSpc>
              <a:spcBef>
                <a:spcPts val="0"/>
              </a:spcBef>
              <a:spcAft>
                <a:spcPts val="600"/>
              </a:spcAft>
              <a:buClr>
                <a:srgbClr val="8A8B8A"/>
              </a:buClr>
            </a:pPr>
            <a:endParaRPr lang="en-US" dirty="0">
              <a:solidFill>
                <a:srgbClr val="8A8B8A"/>
              </a:solidFill>
            </a:endParaRPr>
          </a:p>
          <a:p>
            <a:pPr marL="50800" indent="0">
              <a:lnSpc>
                <a:spcPct val="100000"/>
              </a:lnSpc>
              <a:spcBef>
                <a:spcPts val="0"/>
              </a:spcBef>
              <a:spcAft>
                <a:spcPts val="600"/>
              </a:spcAft>
              <a:buClr>
                <a:srgbClr val="8A8B8A"/>
              </a:buClr>
            </a:pPr>
            <a:r>
              <a:rPr lang="en-US" dirty="0">
                <a:solidFill>
                  <a:srgbClr val="8A8B8A"/>
                </a:solidFill>
              </a:rPr>
              <a:t> </a:t>
            </a:r>
            <a:endParaRPr lang="en-CA" sz="2000" dirty="0">
              <a:solidFill>
                <a:srgbClr val="8A8B8A"/>
              </a:solidFill>
            </a:endParaRPr>
          </a:p>
        </p:txBody>
      </p:sp>
      <p:pic>
        <p:nvPicPr>
          <p:cNvPr id="8" name="Picture 7" descr="Option 1 Impact">
            <a:extLst>
              <a:ext uri="{FF2B5EF4-FFF2-40B4-BE49-F238E27FC236}">
                <a16:creationId xmlns:a16="http://schemas.microsoft.com/office/drawing/2014/main" id="{F904867E-B0D6-4186-A6D6-2634218869C1}"/>
              </a:ext>
            </a:extLst>
          </p:cNvPr>
          <p:cNvPicPr>
            <a:picLocks noChangeAspect="1"/>
          </p:cNvPicPr>
          <p:nvPr/>
        </p:nvPicPr>
        <p:blipFill>
          <a:blip r:embed="rId3"/>
          <a:stretch>
            <a:fillRect/>
          </a:stretch>
        </p:blipFill>
        <p:spPr>
          <a:xfrm>
            <a:off x="2650492" y="1649730"/>
            <a:ext cx="8348941" cy="3558540"/>
          </a:xfrm>
          <a:prstGeom prst="rect">
            <a:avLst/>
          </a:prstGeom>
        </p:spPr>
      </p:pic>
    </p:spTree>
    <p:extLst>
      <p:ext uri="{BB962C8B-B14F-4D97-AF65-F5344CB8AC3E}">
        <p14:creationId xmlns:p14="http://schemas.microsoft.com/office/powerpoint/2010/main" val="3870182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06630-7DA9-45C9-B7DF-652BA99EF86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itle 2">
            <a:extLst>
              <a:ext uri="{FF2B5EF4-FFF2-40B4-BE49-F238E27FC236}">
                <a16:creationId xmlns:a16="http://schemas.microsoft.com/office/drawing/2014/main" id="{70705B17-C519-4B61-8B43-92F74B0A1A15}"/>
              </a:ext>
            </a:extLst>
          </p:cNvPr>
          <p:cNvSpPr txBox="1">
            <a:spLocks noGrp="1"/>
          </p:cNvSpPr>
          <p:nvPr>
            <p:ph type="title" idx="4294967295"/>
          </p:nvPr>
        </p:nvSpPr>
        <p:spPr>
          <a:xfrm>
            <a:off x="838200" y="36512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CA" sz="28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t>Option 1 – Impact -- Anderson CVI</a:t>
            </a:r>
            <a:endParaRPr kumimoji="0" lang="en-CA"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Google Shape;127;p14" descr="Option 1 Impact">
            <a:extLst>
              <a:ext uri="{FF2B5EF4-FFF2-40B4-BE49-F238E27FC236}">
                <a16:creationId xmlns:a16="http://schemas.microsoft.com/office/drawing/2014/main" id="{50DDC376-D3D9-438D-B678-047D0FA9F35F}"/>
              </a:ext>
            </a:extLst>
          </p:cNvPr>
          <p:cNvSpPr txBox="1">
            <a:spLocks/>
          </p:cNvSpPr>
          <p:nvPr/>
        </p:nvSpPr>
        <p:spPr>
          <a:xfrm>
            <a:off x="2082800" y="1528763"/>
            <a:ext cx="10109200" cy="4643437"/>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8000" lvl="1" indent="0">
              <a:lnSpc>
                <a:spcPct val="100000"/>
              </a:lnSpc>
              <a:spcBef>
                <a:spcPts val="0"/>
              </a:spcBef>
              <a:spcAft>
                <a:spcPts val="600"/>
              </a:spcAft>
              <a:buClr>
                <a:srgbClr val="8A8B8A"/>
              </a:buClr>
            </a:pPr>
            <a:endParaRPr lang="en-US" sz="1800" dirty="0">
              <a:solidFill>
                <a:srgbClr val="8A8B8A"/>
              </a:solidFill>
            </a:endParaRPr>
          </a:p>
          <a:p>
            <a:pPr marL="965200" lvl="2" indent="0">
              <a:lnSpc>
                <a:spcPct val="100000"/>
              </a:lnSpc>
              <a:spcBef>
                <a:spcPts val="0"/>
              </a:spcBef>
              <a:spcAft>
                <a:spcPts val="600"/>
              </a:spcAft>
              <a:buClr>
                <a:srgbClr val="8A8B8A"/>
              </a:buClr>
            </a:pPr>
            <a:r>
              <a:rPr lang="en-CA" dirty="0">
                <a:solidFill>
                  <a:srgbClr val="8A8B8A"/>
                </a:solidFill>
                <a:latin typeface="Calibri" panose="020F0502020204030204" pitchFamily="34" charset="0"/>
                <a:cs typeface="Calibri" panose="020F0502020204030204" pitchFamily="34" charset="0"/>
              </a:rPr>
              <a:t>  </a:t>
            </a:r>
          </a:p>
          <a:p>
            <a:pPr marL="850900" lvl="1" indent="-342900">
              <a:lnSpc>
                <a:spcPct val="100000"/>
              </a:lnSpc>
              <a:spcBef>
                <a:spcPts val="0"/>
              </a:spcBef>
              <a:spcAft>
                <a:spcPts val="600"/>
              </a:spcAft>
              <a:buClr>
                <a:srgbClr val="8A8B8A"/>
              </a:buClr>
            </a:pPr>
            <a:endParaRPr lang="en-US" sz="1800" dirty="0">
              <a:solidFill>
                <a:srgbClr val="8A8B8A"/>
              </a:solidFill>
            </a:endParaRPr>
          </a:p>
          <a:p>
            <a:pPr marL="393700" indent="-342900">
              <a:lnSpc>
                <a:spcPct val="100000"/>
              </a:lnSpc>
              <a:spcBef>
                <a:spcPts val="0"/>
              </a:spcBef>
              <a:spcAft>
                <a:spcPts val="600"/>
              </a:spcAft>
              <a:buClr>
                <a:srgbClr val="8A8B8A"/>
              </a:buClr>
            </a:pPr>
            <a:endParaRPr lang="en-US" dirty="0">
              <a:solidFill>
                <a:srgbClr val="8A8B8A"/>
              </a:solidFill>
            </a:endParaRPr>
          </a:p>
          <a:p>
            <a:pPr marL="50800" indent="0">
              <a:lnSpc>
                <a:spcPct val="100000"/>
              </a:lnSpc>
              <a:spcBef>
                <a:spcPts val="0"/>
              </a:spcBef>
              <a:spcAft>
                <a:spcPts val="600"/>
              </a:spcAft>
              <a:buClr>
                <a:srgbClr val="8A8B8A"/>
              </a:buClr>
            </a:pPr>
            <a:r>
              <a:rPr lang="en-US" dirty="0">
                <a:solidFill>
                  <a:srgbClr val="8A8B8A"/>
                </a:solidFill>
              </a:rPr>
              <a:t> </a:t>
            </a:r>
            <a:endParaRPr lang="en-CA" sz="2000" dirty="0">
              <a:solidFill>
                <a:srgbClr val="8A8B8A"/>
              </a:solidFill>
            </a:endParaRPr>
          </a:p>
        </p:txBody>
      </p:sp>
      <p:pic>
        <p:nvPicPr>
          <p:cNvPr id="9" name="Picture 8" descr="Option 1 Impact">
            <a:extLst>
              <a:ext uri="{FF2B5EF4-FFF2-40B4-BE49-F238E27FC236}">
                <a16:creationId xmlns:a16="http://schemas.microsoft.com/office/drawing/2014/main" id="{D4D7EF7F-98AF-4B25-9B90-046E4AD90000}"/>
              </a:ext>
            </a:extLst>
          </p:cNvPr>
          <p:cNvPicPr>
            <a:picLocks noChangeAspect="1"/>
          </p:cNvPicPr>
          <p:nvPr/>
        </p:nvPicPr>
        <p:blipFill>
          <a:blip r:embed="rId3"/>
          <a:stretch>
            <a:fillRect/>
          </a:stretch>
        </p:blipFill>
        <p:spPr>
          <a:xfrm>
            <a:off x="2484777" y="2243039"/>
            <a:ext cx="8141182" cy="3269994"/>
          </a:xfrm>
          <a:prstGeom prst="rect">
            <a:avLst/>
          </a:prstGeom>
        </p:spPr>
      </p:pic>
    </p:spTree>
    <p:extLst>
      <p:ext uri="{BB962C8B-B14F-4D97-AF65-F5344CB8AC3E}">
        <p14:creationId xmlns:p14="http://schemas.microsoft.com/office/powerpoint/2010/main" val="2533508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C9C4B-C822-4DA0-A2FD-3D4FB30AC63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6" name="Title 2">
            <a:extLst>
              <a:ext uri="{FF2B5EF4-FFF2-40B4-BE49-F238E27FC236}">
                <a16:creationId xmlns:a16="http://schemas.microsoft.com/office/drawing/2014/main" id="{133EC79E-D041-4931-BB0C-506F6389729B}"/>
              </a:ext>
            </a:extLst>
          </p:cNvPr>
          <p:cNvSpPr txBox="1">
            <a:spLocks noGrp="1"/>
          </p:cNvSpPr>
          <p:nvPr>
            <p:ph type="title" idx="4294967295"/>
          </p:nvPr>
        </p:nvSpPr>
        <p:spPr>
          <a:xfrm>
            <a:off x="838200" y="36512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CA" sz="32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t>Option 1 – Impact -- Sinclair SS</a:t>
            </a:r>
            <a:br>
              <a:rPr kumimoji="0" lang="en-CA" sz="60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br>
            <a:endParaRPr kumimoji="0" lang="en-CA" sz="60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Google Shape;127;p14" descr="Option 1 - Impact - Sinclair SS">
            <a:extLst>
              <a:ext uri="{FF2B5EF4-FFF2-40B4-BE49-F238E27FC236}">
                <a16:creationId xmlns:a16="http://schemas.microsoft.com/office/drawing/2014/main" id="{766F4176-65D9-47B4-AAC1-E3E0121E9BEA}"/>
              </a:ext>
            </a:extLst>
          </p:cNvPr>
          <p:cNvSpPr txBox="1">
            <a:spLocks/>
          </p:cNvSpPr>
          <p:nvPr/>
        </p:nvSpPr>
        <p:spPr>
          <a:xfrm>
            <a:off x="2082800" y="1251751"/>
            <a:ext cx="10109200" cy="4920449"/>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8000" lvl="1" indent="0">
              <a:lnSpc>
                <a:spcPct val="100000"/>
              </a:lnSpc>
              <a:spcBef>
                <a:spcPts val="0"/>
              </a:spcBef>
              <a:spcAft>
                <a:spcPts val="600"/>
              </a:spcAft>
              <a:buClr>
                <a:srgbClr val="8A8B8A"/>
              </a:buClr>
            </a:pPr>
            <a:endParaRPr lang="en-US" sz="1800" dirty="0">
              <a:solidFill>
                <a:srgbClr val="8A8B8A"/>
              </a:solidFill>
            </a:endParaRPr>
          </a:p>
          <a:p>
            <a:pPr marL="965200" lvl="2" indent="0">
              <a:lnSpc>
                <a:spcPct val="100000"/>
              </a:lnSpc>
              <a:spcBef>
                <a:spcPts val="0"/>
              </a:spcBef>
              <a:spcAft>
                <a:spcPts val="600"/>
              </a:spcAft>
              <a:buClr>
                <a:srgbClr val="8A8B8A"/>
              </a:buClr>
            </a:pPr>
            <a:r>
              <a:rPr lang="en-CA" dirty="0">
                <a:solidFill>
                  <a:srgbClr val="8A8B8A"/>
                </a:solidFill>
                <a:latin typeface="Calibri" panose="020F0502020204030204" pitchFamily="34" charset="0"/>
                <a:cs typeface="Calibri" panose="020F0502020204030204" pitchFamily="34" charset="0"/>
              </a:rPr>
              <a:t>  </a:t>
            </a:r>
          </a:p>
          <a:p>
            <a:pPr marL="850900" lvl="1" indent="-342900">
              <a:lnSpc>
                <a:spcPct val="100000"/>
              </a:lnSpc>
              <a:spcBef>
                <a:spcPts val="0"/>
              </a:spcBef>
              <a:spcAft>
                <a:spcPts val="600"/>
              </a:spcAft>
              <a:buClr>
                <a:srgbClr val="8A8B8A"/>
              </a:buClr>
            </a:pPr>
            <a:endParaRPr lang="en-US" sz="1800" dirty="0">
              <a:solidFill>
                <a:srgbClr val="8A8B8A"/>
              </a:solidFill>
            </a:endParaRPr>
          </a:p>
          <a:p>
            <a:pPr marL="393700" indent="-342900">
              <a:lnSpc>
                <a:spcPct val="100000"/>
              </a:lnSpc>
              <a:spcBef>
                <a:spcPts val="0"/>
              </a:spcBef>
              <a:spcAft>
                <a:spcPts val="600"/>
              </a:spcAft>
              <a:buClr>
                <a:srgbClr val="8A8B8A"/>
              </a:buClr>
            </a:pPr>
            <a:endParaRPr lang="en-US" dirty="0">
              <a:solidFill>
                <a:srgbClr val="8A8B8A"/>
              </a:solidFill>
            </a:endParaRPr>
          </a:p>
          <a:p>
            <a:pPr marL="50800" indent="0">
              <a:lnSpc>
                <a:spcPct val="100000"/>
              </a:lnSpc>
              <a:spcBef>
                <a:spcPts val="0"/>
              </a:spcBef>
              <a:spcAft>
                <a:spcPts val="600"/>
              </a:spcAft>
              <a:buClr>
                <a:srgbClr val="8A8B8A"/>
              </a:buClr>
            </a:pPr>
            <a:endParaRPr lang="en-CA" sz="2000" dirty="0">
              <a:solidFill>
                <a:srgbClr val="8A8B8A"/>
              </a:solidFill>
            </a:endParaRPr>
          </a:p>
        </p:txBody>
      </p:sp>
      <p:pic>
        <p:nvPicPr>
          <p:cNvPr id="8" name="Picture 7" descr="Option 1 - Impact - Sinclair SS">
            <a:extLst>
              <a:ext uri="{FF2B5EF4-FFF2-40B4-BE49-F238E27FC236}">
                <a16:creationId xmlns:a16="http://schemas.microsoft.com/office/drawing/2014/main" id="{B9BCEE21-BA40-4926-BC2C-02DD220B3489}"/>
              </a:ext>
            </a:extLst>
          </p:cNvPr>
          <p:cNvPicPr>
            <a:picLocks noChangeAspect="1"/>
          </p:cNvPicPr>
          <p:nvPr/>
        </p:nvPicPr>
        <p:blipFill>
          <a:blip r:embed="rId3"/>
          <a:stretch>
            <a:fillRect/>
          </a:stretch>
        </p:blipFill>
        <p:spPr>
          <a:xfrm>
            <a:off x="3392202" y="1465569"/>
            <a:ext cx="7362635" cy="3505200"/>
          </a:xfrm>
          <a:prstGeom prst="rect">
            <a:avLst/>
          </a:prstGeom>
        </p:spPr>
      </p:pic>
    </p:spTree>
    <p:extLst>
      <p:ext uri="{BB962C8B-B14F-4D97-AF65-F5344CB8AC3E}">
        <p14:creationId xmlns:p14="http://schemas.microsoft.com/office/powerpoint/2010/main" val="927948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619E9E-B5AE-4AF3-95AE-3774BD32DFF6}"/>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3946"/>
            <a:ext cx="12191980" cy="6856718"/>
          </a:xfrm>
          <a:prstGeom prst="rect">
            <a:avLst/>
          </a:prstGeom>
        </p:spPr>
      </p:pic>
      <p:sp>
        <p:nvSpPr>
          <p:cNvPr id="5" name="Google Shape;127;p14">
            <a:extLst>
              <a:ext uri="{FF2B5EF4-FFF2-40B4-BE49-F238E27FC236}">
                <a16:creationId xmlns:a16="http://schemas.microsoft.com/office/drawing/2014/main" id="{17C3CC74-EF11-4DE6-8CC9-7D23336B188D}"/>
              </a:ext>
              <a:ext uri="{C183D7F6-B498-43B3-948B-1728B52AA6E4}">
                <adec:decorative xmlns:adec="http://schemas.microsoft.com/office/drawing/2017/decorative" val="1"/>
              </a:ext>
            </a:extLst>
          </p:cNvPr>
          <p:cNvSpPr txBox="1">
            <a:spLocks/>
          </p:cNvSpPr>
          <p:nvPr/>
        </p:nvSpPr>
        <p:spPr>
          <a:xfrm>
            <a:off x="446049" y="1690689"/>
            <a:ext cx="10710863" cy="4669574"/>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3700" indent="-342900">
              <a:lnSpc>
                <a:spcPct val="100000"/>
              </a:lnSpc>
              <a:spcBef>
                <a:spcPts val="0"/>
              </a:spcBef>
              <a:spcAft>
                <a:spcPts val="600"/>
              </a:spcAft>
              <a:buClr>
                <a:srgbClr val="8A8B8A"/>
              </a:buClr>
            </a:pPr>
            <a:endParaRPr lang="en-US" sz="1800" i="1" dirty="0">
              <a:solidFill>
                <a:srgbClr val="8A8B8A"/>
              </a:solidFill>
            </a:endParaRPr>
          </a:p>
          <a:p>
            <a:pPr marL="50800" indent="0">
              <a:lnSpc>
                <a:spcPct val="100000"/>
              </a:lnSpc>
              <a:spcBef>
                <a:spcPts val="0"/>
              </a:spcBef>
              <a:spcAft>
                <a:spcPts val="600"/>
              </a:spcAft>
              <a:buClr>
                <a:srgbClr val="8A8B8A"/>
              </a:buClr>
              <a:buNone/>
            </a:pPr>
            <a:endParaRPr lang="en-US" dirty="0">
              <a:solidFill>
                <a:srgbClr val="8A8B8A"/>
              </a:solidFill>
            </a:endParaRPr>
          </a:p>
        </p:txBody>
      </p:sp>
      <p:sp>
        <p:nvSpPr>
          <p:cNvPr id="6" name="Title 2">
            <a:extLst>
              <a:ext uri="{FF2B5EF4-FFF2-40B4-BE49-F238E27FC236}">
                <a16:creationId xmlns:a16="http://schemas.microsoft.com/office/drawing/2014/main" id="{5533FE98-464F-4D79-B703-6FC39FF71A62}"/>
              </a:ext>
            </a:extLst>
          </p:cNvPr>
          <p:cNvSpPr txBox="1">
            <a:spLocks noGrp="1"/>
          </p:cNvSpPr>
          <p:nvPr>
            <p:ph type="title" idx="4294967295"/>
          </p:nvPr>
        </p:nvSpPr>
        <p:spPr>
          <a:xfrm>
            <a:off x="838200" y="36512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CA" sz="32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t>Option 2 – Grades 8, 9 and 10</a:t>
            </a:r>
            <a:br>
              <a:rPr kumimoji="0" lang="en-CA" sz="28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br>
            <a:endParaRPr kumimoji="0" lang="en-CA" sz="60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Google Shape;127;p14">
            <a:extLst>
              <a:ext uri="{FF2B5EF4-FFF2-40B4-BE49-F238E27FC236}">
                <a16:creationId xmlns:a16="http://schemas.microsoft.com/office/drawing/2014/main" id="{C858ECD4-02CD-4A50-88CB-C86A319041FB}"/>
              </a:ext>
            </a:extLst>
          </p:cNvPr>
          <p:cNvSpPr txBox="1">
            <a:spLocks/>
          </p:cNvSpPr>
          <p:nvPr/>
        </p:nvSpPr>
        <p:spPr>
          <a:xfrm>
            <a:off x="1247776" y="1997076"/>
            <a:ext cx="9742780" cy="3950964"/>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50950" lvl="2" indent="-285750">
              <a:lnSpc>
                <a:spcPct val="100000"/>
              </a:lnSpc>
              <a:spcBef>
                <a:spcPts val="0"/>
              </a:spcBef>
              <a:spcAft>
                <a:spcPts val="600"/>
              </a:spcAft>
              <a:buClr>
                <a:srgbClr val="8A8B8A"/>
              </a:buClr>
            </a:pPr>
            <a:r>
              <a:rPr lang="en-CA" dirty="0">
                <a:latin typeface="Calibri" panose="020F0502020204030204" pitchFamily="34" charset="0"/>
                <a:cs typeface="Calibri" panose="020F0502020204030204" pitchFamily="34" charset="0"/>
              </a:rPr>
              <a:t>Over the 6-year projection period, on average, approximately 40% of the FI program at Donald A Wilson SS would be relocated to Anderson CVI through the redirection of:</a:t>
            </a:r>
          </a:p>
          <a:p>
            <a:pPr marL="1250950" lvl="2" indent="-285750">
              <a:lnSpc>
                <a:spcPct val="100000"/>
              </a:lnSpc>
              <a:spcBef>
                <a:spcPts val="0"/>
              </a:spcBef>
              <a:spcAft>
                <a:spcPts val="600"/>
              </a:spcAft>
              <a:buClr>
                <a:srgbClr val="8A8B8A"/>
              </a:buClr>
            </a:pPr>
            <a:endParaRPr lang="en-CA" dirty="0">
              <a:latin typeface="Calibri" panose="020F0502020204030204" pitchFamily="34" charset="0"/>
              <a:cs typeface="Calibri" panose="020F0502020204030204" pitchFamily="34" charset="0"/>
            </a:endParaRPr>
          </a:p>
          <a:p>
            <a:pPr marL="1708150" lvl="3" indent="-285750">
              <a:lnSpc>
                <a:spcPct val="100000"/>
              </a:lnSpc>
              <a:spcBef>
                <a:spcPts val="0"/>
              </a:spcBef>
              <a:spcAft>
                <a:spcPts val="600"/>
              </a:spcAft>
              <a:buClr>
                <a:srgbClr val="8A8B8A"/>
              </a:buClr>
            </a:pPr>
            <a:r>
              <a:rPr lang="en-CA" sz="2000" dirty="0">
                <a:latin typeface="Calibri" panose="020F0502020204030204" pitchFamily="34" charset="0"/>
                <a:cs typeface="Calibri" panose="020F0502020204030204" pitchFamily="34" charset="0"/>
              </a:rPr>
              <a:t>Grade 8 students that reside within the Julie Payette PS and John Dryden PS FI feeder school boundaries to Anderson CVI for Grade 9 in the FI program; </a:t>
            </a:r>
          </a:p>
          <a:p>
            <a:pPr marL="1708150" lvl="3" indent="-285750">
              <a:lnSpc>
                <a:spcPct val="100000"/>
              </a:lnSpc>
              <a:spcBef>
                <a:spcPts val="0"/>
              </a:spcBef>
              <a:spcAft>
                <a:spcPts val="600"/>
              </a:spcAft>
              <a:buClr>
                <a:srgbClr val="8A8B8A"/>
              </a:buClr>
            </a:pPr>
            <a:endParaRPr lang="en-CA" sz="2000" dirty="0">
              <a:latin typeface="Calibri" panose="020F0502020204030204" pitchFamily="34" charset="0"/>
              <a:cs typeface="Calibri" panose="020F0502020204030204" pitchFamily="34" charset="0"/>
            </a:endParaRPr>
          </a:p>
          <a:p>
            <a:pPr marL="1708150" lvl="3" indent="-285750">
              <a:lnSpc>
                <a:spcPct val="100000"/>
              </a:lnSpc>
              <a:spcBef>
                <a:spcPts val="0"/>
              </a:spcBef>
              <a:spcAft>
                <a:spcPts val="600"/>
              </a:spcAft>
              <a:buClr>
                <a:srgbClr val="8A8B8A"/>
              </a:buClr>
            </a:pPr>
            <a:r>
              <a:rPr lang="en-CA" sz="2000" dirty="0">
                <a:latin typeface="Calibri" panose="020F0502020204030204" pitchFamily="34" charset="0"/>
                <a:cs typeface="Calibri" panose="020F0502020204030204" pitchFamily="34" charset="0"/>
              </a:rPr>
              <a:t>The 2021-22 DAWSS FI program Grade 9 and Grade 10 classes of students that reside within the Julie Payette PS and John Dryden PS FI feeder school boundaries to Anderson CVI.</a:t>
            </a:r>
          </a:p>
          <a:p>
            <a:pPr marL="1250950" lvl="2" indent="-285750">
              <a:lnSpc>
                <a:spcPct val="100000"/>
              </a:lnSpc>
              <a:spcBef>
                <a:spcPts val="0"/>
              </a:spcBef>
              <a:spcAft>
                <a:spcPts val="600"/>
              </a:spcAft>
              <a:buClr>
                <a:srgbClr val="8A8B8A"/>
              </a:buClr>
            </a:pPr>
            <a:endParaRPr lang="en-US" dirty="0">
              <a:solidFill>
                <a:srgbClr val="8A8B8A"/>
              </a:solidFill>
              <a:latin typeface="Calibri" panose="020F0502020204030204" pitchFamily="34" charset="0"/>
              <a:cs typeface="Calibri" panose="020F0502020204030204" pitchFamily="34" charset="0"/>
            </a:endParaRPr>
          </a:p>
          <a:p>
            <a:pPr marL="1308100" lvl="2" indent="-342900">
              <a:lnSpc>
                <a:spcPct val="100000"/>
              </a:lnSpc>
              <a:spcBef>
                <a:spcPts val="0"/>
              </a:spcBef>
              <a:spcAft>
                <a:spcPts val="600"/>
              </a:spcAft>
              <a:buClr>
                <a:srgbClr val="8A8B8A"/>
              </a:buClr>
            </a:pPr>
            <a:endParaRPr lang="en-US" dirty="0">
              <a:solidFill>
                <a:srgbClr val="8A8B8A"/>
              </a:solidFill>
              <a:latin typeface="Calibri" panose="020F0502020204030204" pitchFamily="34" charset="0"/>
              <a:cs typeface="Calibri" panose="020F0502020204030204" pitchFamily="34" charset="0"/>
            </a:endParaRPr>
          </a:p>
          <a:p>
            <a:pPr marL="1308100" lvl="2" indent="-342900">
              <a:lnSpc>
                <a:spcPct val="100000"/>
              </a:lnSpc>
              <a:spcBef>
                <a:spcPts val="0"/>
              </a:spcBef>
              <a:spcAft>
                <a:spcPts val="600"/>
              </a:spcAft>
              <a:buClr>
                <a:srgbClr val="8A8B8A"/>
              </a:buClr>
            </a:pPr>
            <a:endParaRPr lang="en-US" i="1" dirty="0">
              <a:solidFill>
                <a:srgbClr val="8A8B8A"/>
              </a:solidFill>
              <a:latin typeface="Calibri" panose="020F0502020204030204" pitchFamily="34" charset="0"/>
              <a:cs typeface="Calibri" panose="020F0502020204030204" pitchFamily="34" charset="0"/>
            </a:endParaRPr>
          </a:p>
          <a:p>
            <a:pPr marL="850900" lvl="1" indent="-342900">
              <a:lnSpc>
                <a:spcPct val="100000"/>
              </a:lnSpc>
              <a:spcBef>
                <a:spcPts val="0"/>
              </a:spcBef>
              <a:spcAft>
                <a:spcPts val="600"/>
              </a:spcAft>
              <a:buClr>
                <a:srgbClr val="8A8B8A"/>
              </a:buClr>
            </a:pPr>
            <a:endParaRPr lang="en-US" i="1" dirty="0">
              <a:solidFill>
                <a:srgbClr val="8A8B8A"/>
              </a:solidFill>
              <a:latin typeface="Calibri" panose="020F0502020204030204" pitchFamily="34" charset="0"/>
              <a:cs typeface="Calibri" panose="020F0502020204030204" pitchFamily="34" charset="0"/>
            </a:endParaRPr>
          </a:p>
          <a:p>
            <a:pPr marL="1308100" lvl="2" indent="-342900">
              <a:lnSpc>
                <a:spcPct val="100000"/>
              </a:lnSpc>
              <a:spcBef>
                <a:spcPts val="0"/>
              </a:spcBef>
              <a:spcAft>
                <a:spcPts val="600"/>
              </a:spcAft>
              <a:buClr>
                <a:srgbClr val="8A8B8A"/>
              </a:buClr>
            </a:pPr>
            <a:endParaRPr lang="en-US" i="1" dirty="0">
              <a:solidFill>
                <a:srgbClr val="8A8B8A"/>
              </a:solidFill>
              <a:latin typeface="Calibri" panose="020F0502020204030204" pitchFamily="34" charset="0"/>
              <a:cs typeface="Calibri" panose="020F0502020204030204" pitchFamily="34" charset="0"/>
            </a:endParaRPr>
          </a:p>
          <a:p>
            <a:pPr marL="1250950" lvl="2" indent="-285750">
              <a:lnSpc>
                <a:spcPct val="100000"/>
              </a:lnSpc>
              <a:spcBef>
                <a:spcPts val="0"/>
              </a:spcBef>
              <a:spcAft>
                <a:spcPts val="600"/>
              </a:spcAft>
              <a:buClr>
                <a:srgbClr val="8A8B8A"/>
              </a:buClr>
            </a:pPr>
            <a:endParaRPr lang="en-US" dirty="0">
              <a:solidFill>
                <a:srgbClr val="8A8B8A"/>
              </a:solidFill>
              <a:latin typeface="Calibri" panose="020F0502020204030204" pitchFamily="34" charset="0"/>
              <a:cs typeface="Calibri" panose="020F0502020204030204" pitchFamily="34" charset="0"/>
            </a:endParaRPr>
          </a:p>
          <a:p>
            <a:pPr marL="1308100" lvl="2" indent="-342900">
              <a:lnSpc>
                <a:spcPct val="100000"/>
              </a:lnSpc>
              <a:spcBef>
                <a:spcPts val="0"/>
              </a:spcBef>
              <a:spcAft>
                <a:spcPts val="600"/>
              </a:spcAft>
              <a:buClr>
                <a:srgbClr val="8A8B8A"/>
              </a:buClr>
            </a:pPr>
            <a:endParaRPr lang="en-US" dirty="0">
              <a:solidFill>
                <a:srgbClr val="8A8B8A"/>
              </a:solidFill>
              <a:latin typeface="Calibri" panose="020F0502020204030204" pitchFamily="34" charset="0"/>
              <a:cs typeface="Calibri" panose="020F0502020204030204" pitchFamily="34" charset="0"/>
            </a:endParaRPr>
          </a:p>
          <a:p>
            <a:pPr marL="850900" lvl="1" indent="-342900">
              <a:lnSpc>
                <a:spcPct val="100000"/>
              </a:lnSpc>
              <a:spcBef>
                <a:spcPts val="0"/>
              </a:spcBef>
              <a:spcAft>
                <a:spcPts val="600"/>
              </a:spcAft>
              <a:buClr>
                <a:srgbClr val="8A8B8A"/>
              </a:buClr>
            </a:pPr>
            <a:endParaRPr lang="en-US" dirty="0">
              <a:solidFill>
                <a:srgbClr val="8A8B8A"/>
              </a:solidFill>
              <a:latin typeface="Calibri" panose="020F0502020204030204" pitchFamily="34" charset="0"/>
              <a:cs typeface="Calibri" panose="020F0502020204030204" pitchFamily="34" charset="0"/>
            </a:endParaRPr>
          </a:p>
          <a:p>
            <a:pPr marL="850900" lvl="1" indent="-342900">
              <a:lnSpc>
                <a:spcPct val="100000"/>
              </a:lnSpc>
              <a:spcBef>
                <a:spcPts val="0"/>
              </a:spcBef>
              <a:spcAft>
                <a:spcPts val="600"/>
              </a:spcAft>
              <a:buClr>
                <a:srgbClr val="8A8B8A"/>
              </a:buClr>
            </a:pPr>
            <a:endParaRPr lang="en-US" dirty="0">
              <a:solidFill>
                <a:srgbClr val="8A8B8A"/>
              </a:solidFill>
              <a:latin typeface="Calibri" panose="020F0502020204030204" pitchFamily="34" charset="0"/>
              <a:cs typeface="Calibri" panose="020F0502020204030204" pitchFamily="34" charset="0"/>
            </a:endParaRPr>
          </a:p>
          <a:p>
            <a:pPr marL="393700" indent="-342900">
              <a:lnSpc>
                <a:spcPct val="100000"/>
              </a:lnSpc>
              <a:spcBef>
                <a:spcPts val="0"/>
              </a:spcBef>
              <a:spcAft>
                <a:spcPts val="600"/>
              </a:spcAft>
              <a:buClr>
                <a:srgbClr val="8A8B8A"/>
              </a:buClr>
            </a:pPr>
            <a:endParaRPr lang="en-US" dirty="0">
              <a:solidFill>
                <a:srgbClr val="8A8B8A"/>
              </a:solidFill>
            </a:endParaRPr>
          </a:p>
          <a:p>
            <a:pPr marL="50800" indent="0">
              <a:lnSpc>
                <a:spcPct val="100000"/>
              </a:lnSpc>
              <a:spcBef>
                <a:spcPts val="0"/>
              </a:spcBef>
              <a:spcAft>
                <a:spcPts val="600"/>
              </a:spcAft>
              <a:buClr>
                <a:srgbClr val="8A8B8A"/>
              </a:buClr>
            </a:pPr>
            <a:endParaRPr lang="en-US" dirty="0">
              <a:solidFill>
                <a:srgbClr val="8A8B8A"/>
              </a:solidFill>
            </a:endParaRPr>
          </a:p>
          <a:p>
            <a:pPr marL="393700" indent="-342900">
              <a:lnSpc>
                <a:spcPct val="100000"/>
              </a:lnSpc>
              <a:spcBef>
                <a:spcPts val="0"/>
              </a:spcBef>
              <a:spcAft>
                <a:spcPts val="600"/>
              </a:spcAft>
              <a:buClr>
                <a:srgbClr val="8A8B8A"/>
              </a:buClr>
            </a:pPr>
            <a:endParaRPr lang="en-US" dirty="0">
              <a:solidFill>
                <a:srgbClr val="8A8B8A"/>
              </a:solidFill>
            </a:endParaRPr>
          </a:p>
          <a:p>
            <a:pPr marL="393700" indent="-342900">
              <a:lnSpc>
                <a:spcPct val="100000"/>
              </a:lnSpc>
              <a:spcBef>
                <a:spcPts val="0"/>
              </a:spcBef>
              <a:spcAft>
                <a:spcPts val="600"/>
              </a:spcAft>
              <a:buClr>
                <a:srgbClr val="8A8B8A"/>
              </a:buClr>
            </a:pPr>
            <a:endParaRPr lang="en-US" dirty="0">
              <a:solidFill>
                <a:srgbClr val="8A8B8A"/>
              </a:solidFill>
            </a:endParaRPr>
          </a:p>
          <a:p>
            <a:pPr marL="50800" indent="0">
              <a:lnSpc>
                <a:spcPct val="100000"/>
              </a:lnSpc>
              <a:spcBef>
                <a:spcPts val="0"/>
              </a:spcBef>
              <a:buClr>
                <a:srgbClr val="8A8B8A"/>
              </a:buClr>
            </a:pPr>
            <a:endParaRPr lang="en-CA" sz="2000" dirty="0">
              <a:solidFill>
                <a:srgbClr val="8A8B8A"/>
              </a:solidFill>
            </a:endParaRPr>
          </a:p>
        </p:txBody>
      </p:sp>
    </p:spTree>
    <p:extLst>
      <p:ext uri="{BB962C8B-B14F-4D97-AF65-F5344CB8AC3E}">
        <p14:creationId xmlns:p14="http://schemas.microsoft.com/office/powerpoint/2010/main" val="2251860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491B51-1B32-4C58-849A-9726EF8B6E6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47562"/>
            <a:ext cx="12191980" cy="6905562"/>
          </a:xfrm>
          <a:prstGeom prst="rect">
            <a:avLst/>
          </a:prstGeom>
        </p:spPr>
      </p:pic>
      <p:sp>
        <p:nvSpPr>
          <p:cNvPr id="6" name="Title 2">
            <a:extLst>
              <a:ext uri="{FF2B5EF4-FFF2-40B4-BE49-F238E27FC236}">
                <a16:creationId xmlns:a16="http://schemas.microsoft.com/office/drawing/2014/main" id="{0F6B96D2-5D77-45F5-B07D-C2A3C6A14EF3}"/>
              </a:ext>
            </a:extLst>
          </p:cNvPr>
          <p:cNvSpPr txBox="1">
            <a:spLocks noGrp="1"/>
          </p:cNvSpPr>
          <p:nvPr>
            <p:ph type="title" idx="4294967295"/>
          </p:nvPr>
        </p:nvSpPr>
        <p:spPr>
          <a:xfrm>
            <a:off x="838200" y="671512"/>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CA" sz="32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t>Option 2 – Grades 8, 9 and 10 – Cont’d</a:t>
            </a:r>
            <a:br>
              <a:rPr kumimoji="0" lang="en-CA" sz="28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br>
            <a:endParaRPr kumimoji="0" lang="en-CA" sz="60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Google Shape;127;p14">
            <a:extLst>
              <a:ext uri="{FF2B5EF4-FFF2-40B4-BE49-F238E27FC236}">
                <a16:creationId xmlns:a16="http://schemas.microsoft.com/office/drawing/2014/main" id="{3697E41F-60F5-405A-AF1C-315CFA9197EB}"/>
              </a:ext>
            </a:extLst>
          </p:cNvPr>
          <p:cNvSpPr txBox="1">
            <a:spLocks/>
          </p:cNvSpPr>
          <p:nvPr/>
        </p:nvSpPr>
        <p:spPr>
          <a:xfrm>
            <a:off x="1247775" y="1765817"/>
            <a:ext cx="9192365" cy="4266683"/>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50950" lvl="2" indent="-285750">
              <a:lnSpc>
                <a:spcPct val="100000"/>
              </a:lnSpc>
              <a:spcBef>
                <a:spcPts val="0"/>
              </a:spcBef>
              <a:spcAft>
                <a:spcPts val="600"/>
              </a:spcAft>
              <a:buClr>
                <a:srgbClr val="8A8B8A"/>
              </a:buClr>
            </a:pPr>
            <a:endParaRPr lang="en-CA" dirty="0">
              <a:solidFill>
                <a:srgbClr val="8A8B8A"/>
              </a:solidFill>
              <a:latin typeface="Calibri" panose="020F0502020204030204" pitchFamily="34" charset="0"/>
              <a:cs typeface="Calibri" panose="020F0502020204030204" pitchFamily="34" charset="0"/>
            </a:endParaRPr>
          </a:p>
          <a:p>
            <a:pPr marL="1250950" lvl="2" indent="-285750">
              <a:lnSpc>
                <a:spcPct val="100000"/>
              </a:lnSpc>
              <a:spcBef>
                <a:spcPts val="0"/>
              </a:spcBef>
              <a:spcAft>
                <a:spcPts val="600"/>
              </a:spcAft>
              <a:buClr>
                <a:srgbClr val="8A8B8A"/>
              </a:buClr>
            </a:pPr>
            <a:r>
              <a:rPr lang="en-CA" dirty="0">
                <a:latin typeface="Calibri" panose="020F0502020204030204" pitchFamily="34" charset="0"/>
                <a:cs typeface="Calibri" panose="020F0502020204030204" pitchFamily="34" charset="0"/>
              </a:rPr>
              <a:t>Over the 6-year projection period, on average, approximately 22% of the Regular program at Donald A Wilson SS would be relocated to Sinclair SS through the redirection of:</a:t>
            </a:r>
          </a:p>
          <a:p>
            <a:pPr marL="1250950" lvl="2" indent="-285750">
              <a:lnSpc>
                <a:spcPct val="100000"/>
              </a:lnSpc>
              <a:spcBef>
                <a:spcPts val="0"/>
              </a:spcBef>
              <a:spcAft>
                <a:spcPts val="600"/>
              </a:spcAft>
              <a:buClr>
                <a:srgbClr val="8A8B8A"/>
              </a:buClr>
            </a:pPr>
            <a:endParaRPr lang="en-CA" dirty="0">
              <a:latin typeface="Calibri" panose="020F0502020204030204" pitchFamily="34" charset="0"/>
              <a:cs typeface="Calibri" panose="020F0502020204030204" pitchFamily="34" charset="0"/>
            </a:endParaRPr>
          </a:p>
          <a:p>
            <a:pPr marL="1708150" lvl="3" indent="-285750">
              <a:lnSpc>
                <a:spcPct val="100000"/>
              </a:lnSpc>
              <a:spcBef>
                <a:spcPts val="0"/>
              </a:spcBef>
              <a:spcAft>
                <a:spcPts val="600"/>
              </a:spcAft>
              <a:buClr>
                <a:srgbClr val="8A8B8A"/>
              </a:buClr>
            </a:pPr>
            <a:r>
              <a:rPr lang="en-CA" sz="2000" dirty="0">
                <a:latin typeface="Calibri" panose="020F0502020204030204" pitchFamily="34" charset="0"/>
                <a:cs typeface="Calibri" panose="020F0502020204030204" pitchFamily="34" charset="0"/>
              </a:rPr>
              <a:t>Grade 8 students that reside within the Robert Munsch PS boundary and holding students from Ormiston PS feeder schools to Sinclair SS for Grade 9 in the Regular program;</a:t>
            </a:r>
          </a:p>
          <a:p>
            <a:pPr marL="1708150" lvl="3" indent="-285750">
              <a:lnSpc>
                <a:spcPct val="100000"/>
              </a:lnSpc>
              <a:spcBef>
                <a:spcPts val="0"/>
              </a:spcBef>
              <a:spcAft>
                <a:spcPts val="600"/>
              </a:spcAft>
              <a:buClr>
                <a:srgbClr val="8A8B8A"/>
              </a:buClr>
            </a:pPr>
            <a:endParaRPr lang="en-CA" sz="2000" dirty="0">
              <a:latin typeface="Calibri" panose="020F0502020204030204" pitchFamily="34" charset="0"/>
              <a:cs typeface="Calibri" panose="020F0502020204030204" pitchFamily="34" charset="0"/>
            </a:endParaRPr>
          </a:p>
          <a:p>
            <a:pPr marL="1708150" lvl="3" indent="-285750">
              <a:lnSpc>
                <a:spcPct val="100000"/>
              </a:lnSpc>
              <a:spcBef>
                <a:spcPts val="0"/>
              </a:spcBef>
              <a:spcAft>
                <a:spcPts val="600"/>
              </a:spcAft>
              <a:buClr>
                <a:srgbClr val="8A8B8A"/>
              </a:buClr>
            </a:pPr>
            <a:r>
              <a:rPr lang="en-CA" sz="2000" dirty="0">
                <a:latin typeface="Calibri" panose="020F0502020204030204" pitchFamily="34" charset="0"/>
                <a:cs typeface="Calibri" panose="020F0502020204030204" pitchFamily="34" charset="0"/>
              </a:rPr>
              <a:t>The 2021-22 DAWS Regular program Grade 9 and Grade 10 classes of students that reside within the Robert Munsch PS and holding students from Ormiston feeder school boundaries to Sinclair SS.</a:t>
            </a:r>
          </a:p>
          <a:p>
            <a:pPr marL="1250950" lvl="2" indent="-285750">
              <a:lnSpc>
                <a:spcPct val="100000"/>
              </a:lnSpc>
              <a:spcBef>
                <a:spcPts val="0"/>
              </a:spcBef>
              <a:spcAft>
                <a:spcPts val="600"/>
              </a:spcAft>
              <a:buClr>
                <a:srgbClr val="8A8B8A"/>
              </a:buClr>
            </a:pPr>
            <a:endParaRPr lang="en-US" dirty="0">
              <a:solidFill>
                <a:srgbClr val="8A8B8A"/>
              </a:solidFill>
              <a:latin typeface="Calibri" panose="020F0502020204030204" pitchFamily="34" charset="0"/>
              <a:cs typeface="Calibri" panose="020F0502020204030204" pitchFamily="34" charset="0"/>
            </a:endParaRPr>
          </a:p>
          <a:p>
            <a:pPr marL="1308100" lvl="2" indent="-342900">
              <a:lnSpc>
                <a:spcPct val="100000"/>
              </a:lnSpc>
              <a:spcBef>
                <a:spcPts val="0"/>
              </a:spcBef>
              <a:spcAft>
                <a:spcPts val="600"/>
              </a:spcAft>
              <a:buClr>
                <a:srgbClr val="8A8B8A"/>
              </a:buClr>
            </a:pPr>
            <a:endParaRPr lang="en-US" dirty="0">
              <a:solidFill>
                <a:srgbClr val="8A8B8A"/>
              </a:solidFill>
              <a:latin typeface="Calibri" panose="020F0502020204030204" pitchFamily="34" charset="0"/>
              <a:cs typeface="Calibri" panose="020F0502020204030204" pitchFamily="34" charset="0"/>
            </a:endParaRPr>
          </a:p>
          <a:p>
            <a:pPr marL="1308100" lvl="2" indent="-342900">
              <a:lnSpc>
                <a:spcPct val="100000"/>
              </a:lnSpc>
              <a:spcBef>
                <a:spcPts val="0"/>
              </a:spcBef>
              <a:spcAft>
                <a:spcPts val="600"/>
              </a:spcAft>
              <a:buClr>
                <a:srgbClr val="8A8B8A"/>
              </a:buClr>
            </a:pPr>
            <a:endParaRPr lang="en-US" i="1" dirty="0">
              <a:solidFill>
                <a:srgbClr val="8A8B8A"/>
              </a:solidFill>
              <a:latin typeface="Calibri" panose="020F0502020204030204" pitchFamily="34" charset="0"/>
              <a:cs typeface="Calibri" panose="020F0502020204030204" pitchFamily="34" charset="0"/>
            </a:endParaRPr>
          </a:p>
          <a:p>
            <a:pPr marL="850900" lvl="1" indent="-342900">
              <a:lnSpc>
                <a:spcPct val="100000"/>
              </a:lnSpc>
              <a:spcBef>
                <a:spcPts val="0"/>
              </a:spcBef>
              <a:spcAft>
                <a:spcPts val="600"/>
              </a:spcAft>
              <a:buClr>
                <a:srgbClr val="8A8B8A"/>
              </a:buClr>
            </a:pPr>
            <a:endParaRPr lang="en-US" i="1" dirty="0">
              <a:solidFill>
                <a:srgbClr val="8A8B8A"/>
              </a:solidFill>
              <a:latin typeface="Calibri" panose="020F0502020204030204" pitchFamily="34" charset="0"/>
              <a:cs typeface="Calibri" panose="020F0502020204030204" pitchFamily="34" charset="0"/>
            </a:endParaRPr>
          </a:p>
          <a:p>
            <a:pPr marL="1308100" lvl="2" indent="-342900">
              <a:lnSpc>
                <a:spcPct val="100000"/>
              </a:lnSpc>
              <a:spcBef>
                <a:spcPts val="0"/>
              </a:spcBef>
              <a:spcAft>
                <a:spcPts val="600"/>
              </a:spcAft>
              <a:buClr>
                <a:srgbClr val="8A8B8A"/>
              </a:buClr>
            </a:pPr>
            <a:endParaRPr lang="en-US" i="1" dirty="0">
              <a:solidFill>
                <a:srgbClr val="8A8B8A"/>
              </a:solidFill>
              <a:latin typeface="Calibri" panose="020F0502020204030204" pitchFamily="34" charset="0"/>
              <a:cs typeface="Calibri" panose="020F0502020204030204" pitchFamily="34" charset="0"/>
            </a:endParaRPr>
          </a:p>
          <a:p>
            <a:pPr marL="1250950" lvl="2" indent="-285750">
              <a:lnSpc>
                <a:spcPct val="100000"/>
              </a:lnSpc>
              <a:spcBef>
                <a:spcPts val="0"/>
              </a:spcBef>
              <a:spcAft>
                <a:spcPts val="600"/>
              </a:spcAft>
              <a:buClr>
                <a:srgbClr val="8A8B8A"/>
              </a:buClr>
            </a:pPr>
            <a:endParaRPr lang="en-US" dirty="0">
              <a:solidFill>
                <a:srgbClr val="8A8B8A"/>
              </a:solidFill>
              <a:latin typeface="Calibri" panose="020F0502020204030204" pitchFamily="34" charset="0"/>
              <a:cs typeface="Calibri" panose="020F0502020204030204" pitchFamily="34" charset="0"/>
            </a:endParaRPr>
          </a:p>
          <a:p>
            <a:pPr marL="1308100" lvl="2" indent="-342900">
              <a:lnSpc>
                <a:spcPct val="100000"/>
              </a:lnSpc>
              <a:spcBef>
                <a:spcPts val="0"/>
              </a:spcBef>
              <a:spcAft>
                <a:spcPts val="600"/>
              </a:spcAft>
              <a:buClr>
                <a:srgbClr val="8A8B8A"/>
              </a:buClr>
            </a:pPr>
            <a:endParaRPr lang="en-US" dirty="0">
              <a:solidFill>
                <a:srgbClr val="8A8B8A"/>
              </a:solidFill>
              <a:latin typeface="Calibri" panose="020F0502020204030204" pitchFamily="34" charset="0"/>
              <a:cs typeface="Calibri" panose="020F0502020204030204" pitchFamily="34" charset="0"/>
            </a:endParaRPr>
          </a:p>
          <a:p>
            <a:pPr marL="850900" lvl="1" indent="-342900">
              <a:lnSpc>
                <a:spcPct val="100000"/>
              </a:lnSpc>
              <a:spcBef>
                <a:spcPts val="0"/>
              </a:spcBef>
              <a:spcAft>
                <a:spcPts val="600"/>
              </a:spcAft>
              <a:buClr>
                <a:srgbClr val="8A8B8A"/>
              </a:buClr>
            </a:pPr>
            <a:endParaRPr lang="en-US" dirty="0">
              <a:solidFill>
                <a:srgbClr val="8A8B8A"/>
              </a:solidFill>
              <a:latin typeface="Calibri" panose="020F0502020204030204" pitchFamily="34" charset="0"/>
              <a:cs typeface="Calibri" panose="020F0502020204030204" pitchFamily="34" charset="0"/>
            </a:endParaRPr>
          </a:p>
          <a:p>
            <a:pPr marL="850900" lvl="1" indent="-342900">
              <a:lnSpc>
                <a:spcPct val="100000"/>
              </a:lnSpc>
              <a:spcBef>
                <a:spcPts val="0"/>
              </a:spcBef>
              <a:spcAft>
                <a:spcPts val="600"/>
              </a:spcAft>
              <a:buClr>
                <a:srgbClr val="8A8B8A"/>
              </a:buClr>
            </a:pPr>
            <a:endParaRPr lang="en-US" dirty="0">
              <a:solidFill>
                <a:srgbClr val="8A8B8A"/>
              </a:solidFill>
              <a:latin typeface="Calibri" panose="020F0502020204030204" pitchFamily="34" charset="0"/>
              <a:cs typeface="Calibri" panose="020F0502020204030204" pitchFamily="34" charset="0"/>
            </a:endParaRPr>
          </a:p>
          <a:p>
            <a:pPr marL="393700" indent="-342900">
              <a:lnSpc>
                <a:spcPct val="100000"/>
              </a:lnSpc>
              <a:spcBef>
                <a:spcPts val="0"/>
              </a:spcBef>
              <a:spcAft>
                <a:spcPts val="600"/>
              </a:spcAft>
              <a:buClr>
                <a:srgbClr val="8A8B8A"/>
              </a:buClr>
            </a:pPr>
            <a:endParaRPr lang="en-US" dirty="0">
              <a:solidFill>
                <a:srgbClr val="8A8B8A"/>
              </a:solidFill>
            </a:endParaRPr>
          </a:p>
          <a:p>
            <a:pPr marL="50800" indent="0">
              <a:lnSpc>
                <a:spcPct val="100000"/>
              </a:lnSpc>
              <a:spcBef>
                <a:spcPts val="0"/>
              </a:spcBef>
              <a:spcAft>
                <a:spcPts val="600"/>
              </a:spcAft>
              <a:buClr>
                <a:srgbClr val="8A8B8A"/>
              </a:buClr>
            </a:pPr>
            <a:endParaRPr lang="en-US" dirty="0">
              <a:solidFill>
                <a:srgbClr val="8A8B8A"/>
              </a:solidFill>
            </a:endParaRPr>
          </a:p>
          <a:p>
            <a:pPr marL="393700" indent="-342900">
              <a:lnSpc>
                <a:spcPct val="100000"/>
              </a:lnSpc>
              <a:spcBef>
                <a:spcPts val="0"/>
              </a:spcBef>
              <a:spcAft>
                <a:spcPts val="600"/>
              </a:spcAft>
              <a:buClr>
                <a:srgbClr val="8A8B8A"/>
              </a:buClr>
            </a:pPr>
            <a:endParaRPr lang="en-US" dirty="0">
              <a:solidFill>
                <a:srgbClr val="8A8B8A"/>
              </a:solidFill>
            </a:endParaRPr>
          </a:p>
          <a:p>
            <a:pPr marL="393700" indent="-342900">
              <a:lnSpc>
                <a:spcPct val="100000"/>
              </a:lnSpc>
              <a:spcBef>
                <a:spcPts val="0"/>
              </a:spcBef>
              <a:spcAft>
                <a:spcPts val="600"/>
              </a:spcAft>
              <a:buClr>
                <a:srgbClr val="8A8B8A"/>
              </a:buClr>
            </a:pPr>
            <a:endParaRPr lang="en-US" dirty="0">
              <a:solidFill>
                <a:srgbClr val="8A8B8A"/>
              </a:solidFill>
            </a:endParaRPr>
          </a:p>
          <a:p>
            <a:pPr marL="50800" indent="0">
              <a:lnSpc>
                <a:spcPct val="100000"/>
              </a:lnSpc>
              <a:spcBef>
                <a:spcPts val="0"/>
              </a:spcBef>
              <a:buClr>
                <a:srgbClr val="8A8B8A"/>
              </a:buClr>
            </a:pPr>
            <a:endParaRPr lang="en-CA" sz="2000" dirty="0">
              <a:solidFill>
                <a:srgbClr val="8A8B8A"/>
              </a:solidFill>
            </a:endParaRPr>
          </a:p>
        </p:txBody>
      </p:sp>
    </p:spTree>
    <p:extLst>
      <p:ext uri="{BB962C8B-B14F-4D97-AF65-F5344CB8AC3E}">
        <p14:creationId xmlns:p14="http://schemas.microsoft.com/office/powerpoint/2010/main" val="4209398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7AC66D-EBBC-4CA8-8F3E-A5E229D11E5B}"/>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itle 2">
            <a:extLst>
              <a:ext uri="{FF2B5EF4-FFF2-40B4-BE49-F238E27FC236}">
                <a16:creationId xmlns:a16="http://schemas.microsoft.com/office/drawing/2014/main" id="{8E8BC82E-EF83-4565-8CC3-6421623D5F28}"/>
              </a:ext>
            </a:extLst>
          </p:cNvPr>
          <p:cNvSpPr txBox="1">
            <a:spLocks noGrp="1"/>
          </p:cNvSpPr>
          <p:nvPr>
            <p:ph type="title" idx="4294967295"/>
          </p:nvPr>
        </p:nvSpPr>
        <p:spPr>
          <a:xfrm>
            <a:off x="282223" y="259645"/>
            <a:ext cx="11071578" cy="13918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CA" sz="27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t>Agenda &amp; Process – March 8, 2022 Virtual Public Meeting</a:t>
            </a:r>
            <a:br>
              <a:rPr kumimoji="0" lang="en-CA" sz="36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br>
            <a:endParaRPr kumimoji="0" lang="en-CA" sz="60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Google Shape;127;p14">
            <a:extLst>
              <a:ext uri="{FF2B5EF4-FFF2-40B4-BE49-F238E27FC236}">
                <a16:creationId xmlns:a16="http://schemas.microsoft.com/office/drawing/2014/main" id="{EC85C5AA-6DD7-4CE9-9600-DB2174716AB2}"/>
              </a:ext>
            </a:extLst>
          </p:cNvPr>
          <p:cNvSpPr txBox="1">
            <a:spLocks/>
          </p:cNvSpPr>
          <p:nvPr/>
        </p:nvSpPr>
        <p:spPr>
          <a:xfrm>
            <a:off x="1733550" y="998377"/>
            <a:ext cx="8955165" cy="4935892"/>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3700" indent="-342900">
              <a:lnSpc>
                <a:spcPct val="100000"/>
              </a:lnSpc>
              <a:spcBef>
                <a:spcPts val="0"/>
              </a:spcBef>
              <a:spcAft>
                <a:spcPts val="600"/>
              </a:spcAft>
              <a:buClr>
                <a:srgbClr val="8A8B8A"/>
              </a:buClr>
            </a:pPr>
            <a:endParaRPr lang="en-US" sz="1600" dirty="0">
              <a:solidFill>
                <a:srgbClr val="8A8B8A"/>
              </a:solidFill>
              <a:highlight>
                <a:srgbClr val="FFFF00"/>
              </a:highlight>
            </a:endParaRPr>
          </a:p>
          <a:p>
            <a:pPr marL="393700" indent="-342900">
              <a:lnSpc>
                <a:spcPct val="100000"/>
              </a:lnSpc>
              <a:spcBef>
                <a:spcPts val="0"/>
              </a:spcBef>
              <a:spcAft>
                <a:spcPts val="600"/>
              </a:spcAft>
              <a:buClr>
                <a:srgbClr val="8A8B8A"/>
              </a:buClr>
            </a:pPr>
            <a:r>
              <a:rPr lang="en-CA" sz="1800" b="1" dirty="0"/>
              <a:t>Agenda:</a:t>
            </a:r>
            <a:endParaRPr lang="en-CA" sz="1400" b="1" dirty="0"/>
          </a:p>
          <a:p>
            <a:pPr marL="850900" lvl="1" indent="-342900">
              <a:lnSpc>
                <a:spcPct val="100000"/>
              </a:lnSpc>
              <a:spcBef>
                <a:spcPts val="0"/>
              </a:spcBef>
              <a:spcAft>
                <a:spcPts val="600"/>
              </a:spcAft>
              <a:buClr>
                <a:srgbClr val="8A8B8A"/>
              </a:buClr>
            </a:pPr>
            <a:r>
              <a:rPr lang="en-CA" sz="1800" dirty="0"/>
              <a:t>Land Acknowledgement</a:t>
            </a:r>
            <a:endParaRPr lang="en-CA" sz="1800" dirty="0">
              <a:latin typeface="+mn-lt"/>
              <a:ea typeface="+mn-ea"/>
              <a:cs typeface="+mn-cs"/>
            </a:endParaRPr>
          </a:p>
          <a:p>
            <a:pPr marL="850900" lvl="1" indent="-342900">
              <a:lnSpc>
                <a:spcPct val="100000"/>
              </a:lnSpc>
              <a:spcBef>
                <a:spcPts val="0"/>
              </a:spcBef>
              <a:spcAft>
                <a:spcPts val="600"/>
              </a:spcAft>
              <a:buClr>
                <a:srgbClr val="8A8B8A"/>
              </a:buClr>
            </a:pPr>
            <a:r>
              <a:rPr lang="en-CA" sz="1800" dirty="0">
                <a:latin typeface="+mn-lt"/>
                <a:ea typeface="+mn-ea"/>
                <a:cs typeface="+mn-cs"/>
              </a:rPr>
              <a:t>Presentation -- 2 options provided for consultation &amp; Input to date</a:t>
            </a:r>
          </a:p>
          <a:p>
            <a:pPr marL="850900" lvl="1" indent="-342900">
              <a:lnSpc>
                <a:spcPct val="100000"/>
              </a:lnSpc>
              <a:spcBef>
                <a:spcPts val="0"/>
              </a:spcBef>
              <a:spcAft>
                <a:spcPts val="600"/>
              </a:spcAft>
              <a:buClr>
                <a:srgbClr val="8A8B8A"/>
              </a:buClr>
            </a:pPr>
            <a:r>
              <a:rPr lang="en-CA" sz="1800" dirty="0">
                <a:latin typeface="+mn-lt"/>
                <a:ea typeface="+mn-ea"/>
                <a:cs typeface="+mn-cs"/>
              </a:rPr>
              <a:t>Community Questions &amp; Answers </a:t>
            </a:r>
          </a:p>
          <a:p>
            <a:pPr marL="850900" lvl="1" indent="-342900">
              <a:lnSpc>
                <a:spcPct val="100000"/>
              </a:lnSpc>
              <a:spcBef>
                <a:spcPts val="0"/>
              </a:spcBef>
              <a:spcAft>
                <a:spcPts val="600"/>
              </a:spcAft>
              <a:buClr>
                <a:srgbClr val="8A8B8A"/>
              </a:buClr>
            </a:pPr>
            <a:r>
              <a:rPr lang="en-CA" sz="1800" dirty="0"/>
              <a:t>Wrap up</a:t>
            </a:r>
          </a:p>
          <a:p>
            <a:pPr marL="850900" lvl="1" indent="-342900">
              <a:lnSpc>
                <a:spcPct val="100000"/>
              </a:lnSpc>
              <a:spcBef>
                <a:spcPts val="0"/>
              </a:spcBef>
              <a:spcAft>
                <a:spcPts val="600"/>
              </a:spcAft>
              <a:buClr>
                <a:srgbClr val="8A8B8A"/>
              </a:buClr>
            </a:pPr>
            <a:endParaRPr lang="en-CA" sz="1800" dirty="0">
              <a:latin typeface="+mn-lt"/>
              <a:ea typeface="+mn-ea"/>
              <a:cs typeface="+mn-cs"/>
            </a:endParaRPr>
          </a:p>
          <a:p>
            <a:pPr marL="393700" indent="-342900">
              <a:lnSpc>
                <a:spcPct val="100000"/>
              </a:lnSpc>
              <a:spcBef>
                <a:spcPts val="0"/>
              </a:spcBef>
              <a:spcAft>
                <a:spcPts val="600"/>
              </a:spcAft>
              <a:buClr>
                <a:srgbClr val="8A8B8A"/>
              </a:buClr>
            </a:pPr>
            <a:r>
              <a:rPr lang="en-CA" sz="1800" b="1" dirty="0"/>
              <a:t>Process:</a:t>
            </a:r>
          </a:p>
          <a:p>
            <a:pPr marL="850900" lvl="1" indent="-342900">
              <a:lnSpc>
                <a:spcPct val="100000"/>
              </a:lnSpc>
              <a:spcBef>
                <a:spcPts val="0"/>
              </a:spcBef>
              <a:spcAft>
                <a:spcPts val="600"/>
              </a:spcAft>
              <a:buClr>
                <a:srgbClr val="8A8B8A"/>
              </a:buClr>
            </a:pPr>
            <a:r>
              <a:rPr lang="en-CA" sz="1800" dirty="0">
                <a:latin typeface="Calibri" panose="020F0502020204030204" pitchFamily="34" charset="0"/>
                <a:cs typeface="Calibri" panose="020F0502020204030204" pitchFamily="34" charset="0"/>
              </a:rPr>
              <a:t>Please use the Q&amp;A button to type in your questions for everyone to view</a:t>
            </a:r>
          </a:p>
          <a:p>
            <a:pPr marL="850900" lvl="1" indent="-342900">
              <a:lnSpc>
                <a:spcPct val="100000"/>
              </a:lnSpc>
              <a:spcBef>
                <a:spcPts val="0"/>
              </a:spcBef>
              <a:spcAft>
                <a:spcPts val="600"/>
              </a:spcAft>
              <a:buClr>
                <a:srgbClr val="8A8B8A"/>
              </a:buClr>
            </a:pPr>
            <a:r>
              <a:rPr lang="en-CA" sz="1800" dirty="0">
                <a:latin typeface="Calibri" panose="020F0502020204030204" pitchFamily="34" charset="0"/>
                <a:cs typeface="Calibri" panose="020F0502020204030204" pitchFamily="34" charset="0"/>
              </a:rPr>
              <a:t>DDSB staff will use best efforts to respond within the Webinar either by messaging through the Q&amp;A or responding live</a:t>
            </a:r>
          </a:p>
          <a:p>
            <a:pPr marL="1308100" lvl="2" indent="-342900">
              <a:lnSpc>
                <a:spcPct val="100000"/>
              </a:lnSpc>
              <a:spcBef>
                <a:spcPts val="0"/>
              </a:spcBef>
              <a:spcAft>
                <a:spcPts val="600"/>
              </a:spcAft>
              <a:buClr>
                <a:srgbClr val="8A8B8A"/>
              </a:buClr>
            </a:pPr>
            <a:r>
              <a:rPr lang="en-CA" sz="1800" dirty="0">
                <a:latin typeface="Calibri" panose="020F0502020204030204" pitchFamily="34" charset="0"/>
                <a:cs typeface="Calibri" panose="020F0502020204030204" pitchFamily="34" charset="0"/>
              </a:rPr>
              <a:t>Feel free to “like” a question using the Thumbs Up button</a:t>
            </a:r>
          </a:p>
          <a:p>
            <a:pPr marL="850900" lvl="1" indent="-342900">
              <a:lnSpc>
                <a:spcPct val="100000"/>
              </a:lnSpc>
              <a:spcBef>
                <a:spcPts val="0"/>
              </a:spcBef>
              <a:spcAft>
                <a:spcPts val="600"/>
              </a:spcAft>
              <a:buClr>
                <a:srgbClr val="8A8B8A"/>
              </a:buClr>
            </a:pPr>
            <a:r>
              <a:rPr lang="en-CA" sz="1800" dirty="0">
                <a:latin typeface="Calibri" panose="020F0502020204030204" pitchFamily="34" charset="0"/>
                <a:cs typeface="Calibri" panose="020F0502020204030204" pitchFamily="34" charset="0"/>
              </a:rPr>
              <a:t>All input received will be included in the Final Recommendation Report to the Board of Trustees for consideration on April 19, 2022</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5828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06630-7DA9-45C9-B7DF-652BA99EF86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itle 2">
            <a:extLst>
              <a:ext uri="{FF2B5EF4-FFF2-40B4-BE49-F238E27FC236}">
                <a16:creationId xmlns:a16="http://schemas.microsoft.com/office/drawing/2014/main" id="{616D56D0-206A-40A6-990E-56374BC7185B}"/>
              </a:ext>
            </a:extLst>
          </p:cNvPr>
          <p:cNvSpPr txBox="1">
            <a:spLocks noGrp="1"/>
          </p:cNvSpPr>
          <p:nvPr>
            <p:ph type="title" idx="4294967295"/>
          </p:nvPr>
        </p:nvSpPr>
        <p:spPr>
          <a:xfrm>
            <a:off x="1263869" y="122445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CA" sz="32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t>Option 2 – Impact – Donald A Wilson SS</a:t>
            </a:r>
            <a:br>
              <a:rPr kumimoji="0" lang="en-CA" sz="60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br>
            <a:endParaRPr kumimoji="0" lang="en-CA" sz="60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Google Shape;127;p14" descr="Option 2 - Impact - Sinclair SS">
            <a:extLst>
              <a:ext uri="{FF2B5EF4-FFF2-40B4-BE49-F238E27FC236}">
                <a16:creationId xmlns:a16="http://schemas.microsoft.com/office/drawing/2014/main" id="{76E6611E-B0CF-4887-88B0-47771131883D}"/>
              </a:ext>
            </a:extLst>
          </p:cNvPr>
          <p:cNvSpPr txBox="1">
            <a:spLocks/>
          </p:cNvSpPr>
          <p:nvPr/>
        </p:nvSpPr>
        <p:spPr>
          <a:xfrm>
            <a:off x="2082800" y="1750741"/>
            <a:ext cx="10109200" cy="4421459"/>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8000" lvl="1" indent="0">
              <a:lnSpc>
                <a:spcPct val="100000"/>
              </a:lnSpc>
              <a:spcBef>
                <a:spcPts val="0"/>
              </a:spcBef>
              <a:spcAft>
                <a:spcPts val="600"/>
              </a:spcAft>
              <a:buClr>
                <a:srgbClr val="8A8B8A"/>
              </a:buClr>
            </a:pPr>
            <a:endParaRPr lang="en-US" sz="1800" dirty="0">
              <a:solidFill>
                <a:srgbClr val="8A8B8A"/>
              </a:solidFill>
            </a:endParaRPr>
          </a:p>
          <a:p>
            <a:pPr marL="965200" lvl="2" indent="0">
              <a:lnSpc>
                <a:spcPct val="100000"/>
              </a:lnSpc>
              <a:spcBef>
                <a:spcPts val="0"/>
              </a:spcBef>
              <a:spcAft>
                <a:spcPts val="600"/>
              </a:spcAft>
              <a:buClr>
                <a:srgbClr val="8A8B8A"/>
              </a:buClr>
            </a:pPr>
            <a:r>
              <a:rPr lang="en-CA" dirty="0">
                <a:solidFill>
                  <a:srgbClr val="8A8B8A"/>
                </a:solidFill>
                <a:latin typeface="Calibri" panose="020F0502020204030204" pitchFamily="34" charset="0"/>
                <a:cs typeface="Calibri" panose="020F0502020204030204" pitchFamily="34" charset="0"/>
              </a:rPr>
              <a:t>  </a:t>
            </a:r>
          </a:p>
          <a:p>
            <a:pPr marL="850900" lvl="1" indent="-342900">
              <a:lnSpc>
                <a:spcPct val="100000"/>
              </a:lnSpc>
              <a:spcBef>
                <a:spcPts val="0"/>
              </a:spcBef>
              <a:spcAft>
                <a:spcPts val="600"/>
              </a:spcAft>
              <a:buClr>
                <a:srgbClr val="8A8B8A"/>
              </a:buClr>
            </a:pPr>
            <a:endParaRPr lang="en-US" sz="1800" dirty="0">
              <a:solidFill>
                <a:srgbClr val="8A8B8A"/>
              </a:solidFill>
            </a:endParaRPr>
          </a:p>
          <a:p>
            <a:pPr marL="393700" indent="-342900">
              <a:lnSpc>
                <a:spcPct val="100000"/>
              </a:lnSpc>
              <a:spcBef>
                <a:spcPts val="0"/>
              </a:spcBef>
              <a:spcAft>
                <a:spcPts val="600"/>
              </a:spcAft>
              <a:buClr>
                <a:srgbClr val="8A8B8A"/>
              </a:buClr>
            </a:pPr>
            <a:endParaRPr lang="en-US" dirty="0">
              <a:solidFill>
                <a:srgbClr val="8A8B8A"/>
              </a:solidFill>
            </a:endParaRPr>
          </a:p>
          <a:p>
            <a:pPr marL="50800" indent="0">
              <a:lnSpc>
                <a:spcPct val="100000"/>
              </a:lnSpc>
              <a:spcBef>
                <a:spcPts val="0"/>
              </a:spcBef>
              <a:spcAft>
                <a:spcPts val="600"/>
              </a:spcAft>
              <a:buClr>
                <a:srgbClr val="8A8B8A"/>
              </a:buClr>
            </a:pPr>
            <a:r>
              <a:rPr lang="en-US" dirty="0">
                <a:solidFill>
                  <a:srgbClr val="8A8B8A"/>
                </a:solidFill>
              </a:rPr>
              <a:t> </a:t>
            </a:r>
            <a:endParaRPr lang="en-CA" sz="2000" dirty="0">
              <a:solidFill>
                <a:srgbClr val="8A8B8A"/>
              </a:solidFill>
            </a:endParaRPr>
          </a:p>
        </p:txBody>
      </p:sp>
      <p:pic>
        <p:nvPicPr>
          <p:cNvPr id="9" name="Picture 8" descr="Option 2 - Impact - Donald A Wilson">
            <a:extLst>
              <a:ext uri="{FF2B5EF4-FFF2-40B4-BE49-F238E27FC236}">
                <a16:creationId xmlns:a16="http://schemas.microsoft.com/office/drawing/2014/main" id="{B583F3B3-A029-4015-B798-F6BDCBEB87E4}"/>
              </a:ext>
            </a:extLst>
          </p:cNvPr>
          <p:cNvPicPr>
            <a:picLocks noChangeAspect="1"/>
          </p:cNvPicPr>
          <p:nvPr/>
        </p:nvPicPr>
        <p:blipFill>
          <a:blip r:embed="rId3"/>
          <a:stretch>
            <a:fillRect/>
          </a:stretch>
        </p:blipFill>
        <p:spPr>
          <a:xfrm>
            <a:off x="2453245" y="2100580"/>
            <a:ext cx="7815361" cy="3532965"/>
          </a:xfrm>
          <a:prstGeom prst="rect">
            <a:avLst/>
          </a:prstGeom>
        </p:spPr>
      </p:pic>
    </p:spTree>
    <p:extLst>
      <p:ext uri="{BB962C8B-B14F-4D97-AF65-F5344CB8AC3E}">
        <p14:creationId xmlns:p14="http://schemas.microsoft.com/office/powerpoint/2010/main" val="3353901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C9C4B-C822-4DA0-A2FD-3D4FB30AC63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9" name="Title 3">
            <a:extLst>
              <a:ext uri="{FF2B5EF4-FFF2-40B4-BE49-F238E27FC236}">
                <a16:creationId xmlns:a16="http://schemas.microsoft.com/office/drawing/2014/main" id="{C60F55E2-0662-4254-A995-6F4B8B34F49E}"/>
              </a:ext>
            </a:extLst>
          </p:cNvPr>
          <p:cNvSpPr txBox="1">
            <a:spLocks noGrp="1"/>
          </p:cNvSpPr>
          <p:nvPr>
            <p:ph type="title" idx="4294967295"/>
          </p:nvPr>
        </p:nvSpPr>
        <p:spPr>
          <a:xfrm>
            <a:off x="838200" y="516528"/>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CA" sz="32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t>Option 2 – Impact -- Anderson CVI</a:t>
            </a:r>
            <a:br>
              <a:rPr kumimoji="0" lang="en-CA" sz="60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br>
            <a:endParaRPr kumimoji="0" lang="en-CA" sz="60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Google Shape;127;p14" descr="Option 2 - Impact - Anderson">
            <a:extLst>
              <a:ext uri="{FF2B5EF4-FFF2-40B4-BE49-F238E27FC236}">
                <a16:creationId xmlns:a16="http://schemas.microsoft.com/office/drawing/2014/main" id="{55A13D26-A3D9-4E8D-A138-FB65D82C19F9}"/>
              </a:ext>
            </a:extLst>
          </p:cNvPr>
          <p:cNvSpPr txBox="1">
            <a:spLocks/>
          </p:cNvSpPr>
          <p:nvPr/>
        </p:nvSpPr>
        <p:spPr>
          <a:xfrm>
            <a:off x="2082800" y="1528763"/>
            <a:ext cx="9141209" cy="4643437"/>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8000" lvl="1" indent="0">
              <a:lnSpc>
                <a:spcPct val="100000"/>
              </a:lnSpc>
              <a:spcBef>
                <a:spcPts val="0"/>
              </a:spcBef>
              <a:spcAft>
                <a:spcPts val="600"/>
              </a:spcAft>
              <a:buClr>
                <a:srgbClr val="8A8B8A"/>
              </a:buClr>
            </a:pPr>
            <a:endParaRPr lang="en-US" sz="1800" dirty="0">
              <a:solidFill>
                <a:srgbClr val="8A8B8A"/>
              </a:solidFill>
            </a:endParaRPr>
          </a:p>
          <a:p>
            <a:pPr marL="965200" lvl="2" indent="0">
              <a:lnSpc>
                <a:spcPct val="100000"/>
              </a:lnSpc>
              <a:spcBef>
                <a:spcPts val="0"/>
              </a:spcBef>
              <a:spcAft>
                <a:spcPts val="600"/>
              </a:spcAft>
              <a:buClr>
                <a:srgbClr val="8A8B8A"/>
              </a:buClr>
            </a:pPr>
            <a:r>
              <a:rPr lang="en-CA" dirty="0">
                <a:solidFill>
                  <a:srgbClr val="8A8B8A"/>
                </a:solidFill>
                <a:latin typeface="Calibri" panose="020F0502020204030204" pitchFamily="34" charset="0"/>
                <a:cs typeface="Calibri" panose="020F0502020204030204" pitchFamily="34" charset="0"/>
              </a:rPr>
              <a:t>  </a:t>
            </a:r>
          </a:p>
          <a:p>
            <a:pPr marL="850900" lvl="1" indent="-342900">
              <a:lnSpc>
                <a:spcPct val="100000"/>
              </a:lnSpc>
              <a:spcBef>
                <a:spcPts val="0"/>
              </a:spcBef>
              <a:spcAft>
                <a:spcPts val="600"/>
              </a:spcAft>
              <a:buClr>
                <a:srgbClr val="8A8B8A"/>
              </a:buClr>
            </a:pPr>
            <a:endParaRPr lang="en-US" sz="1800" dirty="0">
              <a:solidFill>
                <a:srgbClr val="8A8B8A"/>
              </a:solidFill>
            </a:endParaRPr>
          </a:p>
          <a:p>
            <a:pPr marL="393700" indent="-342900">
              <a:lnSpc>
                <a:spcPct val="100000"/>
              </a:lnSpc>
              <a:spcBef>
                <a:spcPts val="0"/>
              </a:spcBef>
              <a:spcAft>
                <a:spcPts val="600"/>
              </a:spcAft>
              <a:buClr>
                <a:srgbClr val="8A8B8A"/>
              </a:buClr>
            </a:pPr>
            <a:endParaRPr lang="en-US" dirty="0">
              <a:solidFill>
                <a:srgbClr val="8A8B8A"/>
              </a:solidFill>
            </a:endParaRPr>
          </a:p>
          <a:p>
            <a:pPr marL="50800" indent="0">
              <a:lnSpc>
                <a:spcPct val="100000"/>
              </a:lnSpc>
              <a:spcBef>
                <a:spcPts val="0"/>
              </a:spcBef>
              <a:spcAft>
                <a:spcPts val="600"/>
              </a:spcAft>
              <a:buClr>
                <a:srgbClr val="8A8B8A"/>
              </a:buClr>
            </a:pPr>
            <a:r>
              <a:rPr lang="en-US" dirty="0">
                <a:solidFill>
                  <a:srgbClr val="8A8B8A"/>
                </a:solidFill>
              </a:rPr>
              <a:t> </a:t>
            </a:r>
            <a:endParaRPr lang="en-CA" sz="2000" dirty="0">
              <a:solidFill>
                <a:srgbClr val="8A8B8A"/>
              </a:solidFill>
            </a:endParaRPr>
          </a:p>
        </p:txBody>
      </p:sp>
      <p:pic>
        <p:nvPicPr>
          <p:cNvPr id="11" name="Picture 10" descr="Option 2 - Impact - Anderson">
            <a:extLst>
              <a:ext uri="{FF2B5EF4-FFF2-40B4-BE49-F238E27FC236}">
                <a16:creationId xmlns:a16="http://schemas.microsoft.com/office/drawing/2014/main" id="{C4EFC223-3E6A-427F-89BF-408ACD6C3489}"/>
              </a:ext>
            </a:extLst>
          </p:cNvPr>
          <p:cNvPicPr>
            <a:picLocks noChangeAspect="1"/>
          </p:cNvPicPr>
          <p:nvPr/>
        </p:nvPicPr>
        <p:blipFill>
          <a:blip r:embed="rId3"/>
          <a:stretch>
            <a:fillRect/>
          </a:stretch>
        </p:blipFill>
        <p:spPr>
          <a:xfrm>
            <a:off x="2321117" y="1733550"/>
            <a:ext cx="8099140" cy="3390900"/>
          </a:xfrm>
          <a:prstGeom prst="rect">
            <a:avLst/>
          </a:prstGeom>
        </p:spPr>
      </p:pic>
    </p:spTree>
    <p:extLst>
      <p:ext uri="{BB962C8B-B14F-4D97-AF65-F5344CB8AC3E}">
        <p14:creationId xmlns:p14="http://schemas.microsoft.com/office/powerpoint/2010/main" val="2397162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619E9E-B5AE-4AF3-95AE-3774BD32DFF6}"/>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3946"/>
            <a:ext cx="12191980" cy="6856718"/>
          </a:xfrm>
          <a:prstGeom prst="rect">
            <a:avLst/>
          </a:prstGeom>
        </p:spPr>
      </p:pic>
      <p:sp>
        <p:nvSpPr>
          <p:cNvPr id="5" name="Google Shape;127;p14">
            <a:extLst>
              <a:ext uri="{FF2B5EF4-FFF2-40B4-BE49-F238E27FC236}">
                <a16:creationId xmlns:a16="http://schemas.microsoft.com/office/drawing/2014/main" id="{17C3CC74-EF11-4DE6-8CC9-7D23336B188D}"/>
              </a:ext>
              <a:ext uri="{C183D7F6-B498-43B3-948B-1728B52AA6E4}">
                <adec:decorative xmlns:adec="http://schemas.microsoft.com/office/drawing/2017/decorative" val="1"/>
              </a:ext>
            </a:extLst>
          </p:cNvPr>
          <p:cNvSpPr txBox="1">
            <a:spLocks/>
          </p:cNvSpPr>
          <p:nvPr/>
        </p:nvSpPr>
        <p:spPr>
          <a:xfrm>
            <a:off x="446049" y="2197837"/>
            <a:ext cx="10710863" cy="416242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3700" indent="-342900">
              <a:lnSpc>
                <a:spcPct val="100000"/>
              </a:lnSpc>
              <a:spcBef>
                <a:spcPts val="0"/>
              </a:spcBef>
              <a:spcAft>
                <a:spcPts val="600"/>
              </a:spcAft>
              <a:buClr>
                <a:srgbClr val="8A8B8A"/>
              </a:buClr>
            </a:pPr>
            <a:endParaRPr lang="en-US" sz="1800" i="1" dirty="0">
              <a:solidFill>
                <a:srgbClr val="8A8B8A"/>
              </a:solidFill>
            </a:endParaRPr>
          </a:p>
          <a:p>
            <a:pPr marL="50800" indent="0">
              <a:lnSpc>
                <a:spcPct val="100000"/>
              </a:lnSpc>
              <a:spcBef>
                <a:spcPts val="0"/>
              </a:spcBef>
              <a:spcAft>
                <a:spcPts val="600"/>
              </a:spcAft>
              <a:buClr>
                <a:srgbClr val="8A8B8A"/>
              </a:buClr>
              <a:buNone/>
            </a:pPr>
            <a:endParaRPr lang="en-US" dirty="0">
              <a:solidFill>
                <a:srgbClr val="8A8B8A"/>
              </a:solidFill>
            </a:endParaRPr>
          </a:p>
        </p:txBody>
      </p:sp>
      <p:sp>
        <p:nvSpPr>
          <p:cNvPr id="6" name="Title 3">
            <a:extLst>
              <a:ext uri="{FF2B5EF4-FFF2-40B4-BE49-F238E27FC236}">
                <a16:creationId xmlns:a16="http://schemas.microsoft.com/office/drawing/2014/main" id="{A745DD27-E8EB-4BFF-9D0F-AB82A045B970}"/>
              </a:ext>
            </a:extLst>
          </p:cNvPr>
          <p:cNvSpPr txBox="1">
            <a:spLocks noGrp="1"/>
          </p:cNvSpPr>
          <p:nvPr>
            <p:ph type="title" idx="4294967295"/>
          </p:nvPr>
        </p:nvSpPr>
        <p:spPr>
          <a:xfrm>
            <a:off x="838200" y="36512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CA" sz="32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t>Option 2 – Impact -- Sinclair SS</a:t>
            </a:r>
            <a:br>
              <a:rPr kumimoji="0" lang="en-CA" sz="60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br>
            <a:endParaRPr kumimoji="0" lang="en-CA" sz="60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Google Shape;127;p14" descr="Option 2 - Impact - Sinclair SS">
            <a:extLst>
              <a:ext uri="{FF2B5EF4-FFF2-40B4-BE49-F238E27FC236}">
                <a16:creationId xmlns:a16="http://schemas.microsoft.com/office/drawing/2014/main" id="{CB67BB37-2EC6-40BA-B1CE-871B4B65DA12}"/>
              </a:ext>
            </a:extLst>
          </p:cNvPr>
          <p:cNvSpPr txBox="1">
            <a:spLocks/>
          </p:cNvSpPr>
          <p:nvPr/>
        </p:nvSpPr>
        <p:spPr>
          <a:xfrm>
            <a:off x="2082800" y="1528763"/>
            <a:ext cx="10109200" cy="4643437"/>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8000" lvl="1" indent="0">
              <a:lnSpc>
                <a:spcPct val="100000"/>
              </a:lnSpc>
              <a:spcBef>
                <a:spcPts val="0"/>
              </a:spcBef>
              <a:spcAft>
                <a:spcPts val="600"/>
              </a:spcAft>
              <a:buClr>
                <a:srgbClr val="8A8B8A"/>
              </a:buClr>
            </a:pPr>
            <a:endParaRPr lang="en-US" sz="1800" dirty="0">
              <a:solidFill>
                <a:srgbClr val="8A8B8A"/>
              </a:solidFill>
            </a:endParaRPr>
          </a:p>
          <a:p>
            <a:pPr marL="965200" lvl="2" indent="0">
              <a:lnSpc>
                <a:spcPct val="100000"/>
              </a:lnSpc>
              <a:spcBef>
                <a:spcPts val="0"/>
              </a:spcBef>
              <a:spcAft>
                <a:spcPts val="600"/>
              </a:spcAft>
              <a:buClr>
                <a:srgbClr val="8A8B8A"/>
              </a:buClr>
            </a:pPr>
            <a:r>
              <a:rPr lang="en-CA" dirty="0">
                <a:solidFill>
                  <a:srgbClr val="8A8B8A"/>
                </a:solidFill>
                <a:latin typeface="Calibri" panose="020F0502020204030204" pitchFamily="34" charset="0"/>
                <a:cs typeface="Calibri" panose="020F0502020204030204" pitchFamily="34" charset="0"/>
              </a:rPr>
              <a:t>  </a:t>
            </a:r>
          </a:p>
          <a:p>
            <a:pPr marL="850900" lvl="1" indent="-342900">
              <a:lnSpc>
                <a:spcPct val="100000"/>
              </a:lnSpc>
              <a:spcBef>
                <a:spcPts val="0"/>
              </a:spcBef>
              <a:spcAft>
                <a:spcPts val="600"/>
              </a:spcAft>
              <a:buClr>
                <a:srgbClr val="8A8B8A"/>
              </a:buClr>
            </a:pPr>
            <a:endParaRPr lang="en-US" sz="1800" dirty="0">
              <a:solidFill>
                <a:srgbClr val="8A8B8A"/>
              </a:solidFill>
            </a:endParaRPr>
          </a:p>
          <a:p>
            <a:pPr marL="393700" indent="-342900">
              <a:lnSpc>
                <a:spcPct val="100000"/>
              </a:lnSpc>
              <a:spcBef>
                <a:spcPts val="0"/>
              </a:spcBef>
              <a:spcAft>
                <a:spcPts val="600"/>
              </a:spcAft>
              <a:buClr>
                <a:srgbClr val="8A8B8A"/>
              </a:buClr>
            </a:pPr>
            <a:endParaRPr lang="en-US" dirty="0">
              <a:solidFill>
                <a:srgbClr val="8A8B8A"/>
              </a:solidFill>
            </a:endParaRPr>
          </a:p>
          <a:p>
            <a:pPr marL="50800" indent="0">
              <a:lnSpc>
                <a:spcPct val="100000"/>
              </a:lnSpc>
              <a:spcBef>
                <a:spcPts val="0"/>
              </a:spcBef>
              <a:spcAft>
                <a:spcPts val="600"/>
              </a:spcAft>
              <a:buClr>
                <a:srgbClr val="8A8B8A"/>
              </a:buClr>
            </a:pPr>
            <a:r>
              <a:rPr lang="en-US" dirty="0">
                <a:solidFill>
                  <a:srgbClr val="8A8B8A"/>
                </a:solidFill>
              </a:rPr>
              <a:t> </a:t>
            </a:r>
            <a:endParaRPr lang="en-CA" sz="2000" dirty="0">
              <a:solidFill>
                <a:srgbClr val="8A8B8A"/>
              </a:solidFill>
            </a:endParaRPr>
          </a:p>
        </p:txBody>
      </p:sp>
      <p:pic>
        <p:nvPicPr>
          <p:cNvPr id="8" name="Picture 7" descr="Option 2 - Impact - Sinclair SS">
            <a:extLst>
              <a:ext uri="{FF2B5EF4-FFF2-40B4-BE49-F238E27FC236}">
                <a16:creationId xmlns:a16="http://schemas.microsoft.com/office/drawing/2014/main" id="{058B71D2-E041-4C2F-A2FC-BE068AE4F4C9}"/>
              </a:ext>
            </a:extLst>
          </p:cNvPr>
          <p:cNvPicPr>
            <a:picLocks noChangeAspect="1"/>
          </p:cNvPicPr>
          <p:nvPr/>
        </p:nvPicPr>
        <p:blipFill>
          <a:blip r:embed="rId3"/>
          <a:stretch>
            <a:fillRect/>
          </a:stretch>
        </p:blipFill>
        <p:spPr>
          <a:xfrm>
            <a:off x="2588910" y="1856855"/>
            <a:ext cx="7520290" cy="3390900"/>
          </a:xfrm>
          <a:prstGeom prst="rect">
            <a:avLst/>
          </a:prstGeom>
        </p:spPr>
      </p:pic>
    </p:spTree>
    <p:extLst>
      <p:ext uri="{BB962C8B-B14F-4D97-AF65-F5344CB8AC3E}">
        <p14:creationId xmlns:p14="http://schemas.microsoft.com/office/powerpoint/2010/main" val="4061607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491B51-1B32-4C58-849A-9726EF8B6E6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47562"/>
            <a:ext cx="12191980" cy="6905562"/>
          </a:xfrm>
          <a:prstGeom prst="rect">
            <a:avLst/>
          </a:prstGeom>
        </p:spPr>
      </p:pic>
      <p:sp>
        <p:nvSpPr>
          <p:cNvPr id="6" name="Title 2">
            <a:extLst>
              <a:ext uri="{FF2B5EF4-FFF2-40B4-BE49-F238E27FC236}">
                <a16:creationId xmlns:a16="http://schemas.microsoft.com/office/drawing/2014/main" id="{F4FE56F1-152D-4BE1-8D5A-201EA1213C1D}"/>
              </a:ext>
            </a:extLst>
          </p:cNvPr>
          <p:cNvSpPr txBox="1">
            <a:spLocks noGrp="1"/>
          </p:cNvSpPr>
          <p:nvPr>
            <p:ph type="title" idx="4294967295"/>
          </p:nvPr>
        </p:nvSpPr>
        <p:spPr>
          <a:xfrm>
            <a:off x="838200" y="365126"/>
            <a:ext cx="10515600" cy="10276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CA" sz="36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br>
            <a:br>
              <a:rPr kumimoji="0" lang="en-CA" sz="36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br>
            <a:r>
              <a:rPr kumimoji="0" lang="en-CA" sz="27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t>Transportation &amp; Staffing</a:t>
            </a:r>
            <a:endParaRPr kumimoji="0" lang="en-CA" sz="27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Google Shape;127;p14">
            <a:extLst>
              <a:ext uri="{FF2B5EF4-FFF2-40B4-BE49-F238E27FC236}">
                <a16:creationId xmlns:a16="http://schemas.microsoft.com/office/drawing/2014/main" id="{1A4B83BA-1FA0-4BB0-BA23-44DE116E1162}"/>
              </a:ext>
            </a:extLst>
          </p:cNvPr>
          <p:cNvSpPr txBox="1">
            <a:spLocks/>
          </p:cNvSpPr>
          <p:nvPr/>
        </p:nvSpPr>
        <p:spPr>
          <a:xfrm>
            <a:off x="1256044" y="1259633"/>
            <a:ext cx="9955866" cy="4517851"/>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0900" lvl="1" indent="-342900">
              <a:lnSpc>
                <a:spcPct val="100000"/>
              </a:lnSpc>
              <a:spcBef>
                <a:spcPts val="0"/>
              </a:spcBef>
              <a:spcAft>
                <a:spcPts val="600"/>
              </a:spcAft>
              <a:buClr>
                <a:srgbClr val="8A8B8A"/>
              </a:buClr>
            </a:pPr>
            <a:endParaRPr lang="en-US" sz="1800" dirty="0"/>
          </a:p>
          <a:p>
            <a:pPr marL="850900" lvl="1" indent="-342900">
              <a:lnSpc>
                <a:spcPct val="100000"/>
              </a:lnSpc>
              <a:spcBef>
                <a:spcPts val="0"/>
              </a:spcBef>
              <a:spcAft>
                <a:spcPts val="600"/>
              </a:spcAft>
              <a:buClr>
                <a:srgbClr val="8A8B8A"/>
              </a:buClr>
            </a:pPr>
            <a:r>
              <a:rPr lang="en-US" sz="1800" dirty="0"/>
              <a:t>Durham Student Transportation Services (DSTS) identify safe walking routes for all schools.</a:t>
            </a:r>
          </a:p>
          <a:p>
            <a:pPr marL="1308100" lvl="2" indent="-342900">
              <a:lnSpc>
                <a:spcPct val="100000"/>
              </a:lnSpc>
              <a:spcBef>
                <a:spcPts val="0"/>
              </a:spcBef>
              <a:spcAft>
                <a:spcPts val="600"/>
              </a:spcAft>
              <a:buClr>
                <a:srgbClr val="8A8B8A"/>
              </a:buClr>
            </a:pPr>
            <a:r>
              <a:rPr lang="en-US" sz="1800" dirty="0"/>
              <a:t>Utilizing the DSTS Transportation Policy, DSTS identifies a walk-out of a distance up to 3.2 kilometers based upon the shortest route on the road network, including municipal walkways.</a:t>
            </a:r>
          </a:p>
          <a:p>
            <a:pPr marL="508000" lvl="1" indent="0">
              <a:lnSpc>
                <a:spcPct val="100000"/>
              </a:lnSpc>
              <a:spcBef>
                <a:spcPts val="0"/>
              </a:spcBef>
              <a:spcAft>
                <a:spcPts val="600"/>
              </a:spcAft>
              <a:buClr>
                <a:srgbClr val="8A8B8A"/>
              </a:buClr>
              <a:buNone/>
            </a:pPr>
            <a:r>
              <a:rPr lang="en-US" sz="1800" dirty="0"/>
              <a:t>  </a:t>
            </a:r>
          </a:p>
          <a:p>
            <a:pPr marL="850900" lvl="1" indent="-342900">
              <a:lnSpc>
                <a:spcPct val="100000"/>
              </a:lnSpc>
              <a:spcBef>
                <a:spcPts val="0"/>
              </a:spcBef>
              <a:spcAft>
                <a:spcPts val="600"/>
              </a:spcAft>
              <a:buClr>
                <a:srgbClr val="8A8B8A"/>
              </a:buClr>
            </a:pPr>
            <a:r>
              <a:rPr lang="en-US" sz="1800" dirty="0"/>
              <a:t>Durham Student Transportation Services has not yet determined the impact, if any, on the number of  buses that will be required for the affected areas within the redefined attendance areas for Donald A Wilson SS, Anderson CVI and Sinclair SS.  This will be determined should the boundary realignment be approved. </a:t>
            </a:r>
          </a:p>
          <a:p>
            <a:pPr marL="850900" lvl="1" indent="-342900">
              <a:lnSpc>
                <a:spcPct val="100000"/>
              </a:lnSpc>
              <a:spcBef>
                <a:spcPts val="0"/>
              </a:spcBef>
              <a:spcAft>
                <a:spcPts val="600"/>
              </a:spcAft>
              <a:buClr>
                <a:srgbClr val="8A8B8A"/>
              </a:buClr>
            </a:pPr>
            <a:endParaRPr lang="en-US" sz="1800" dirty="0"/>
          </a:p>
          <a:p>
            <a:pPr marL="850900" lvl="1" indent="-342900">
              <a:lnSpc>
                <a:spcPct val="100000"/>
              </a:lnSpc>
              <a:spcBef>
                <a:spcPts val="0"/>
              </a:spcBef>
              <a:spcAft>
                <a:spcPts val="600"/>
              </a:spcAft>
              <a:buClr>
                <a:srgbClr val="8A8B8A"/>
              </a:buClr>
            </a:pPr>
            <a:r>
              <a:rPr lang="en-CA" sz="1800" dirty="0">
                <a:cs typeface="Calibri" panose="020F0502020204030204" pitchFamily="34" charset="0"/>
              </a:rPr>
              <a:t>As a result of the current restrictions, the 2022-2023 school year staffing process has been delayed for the system. As such, staffing resulting from the proposed boundary realignment would be addressed in a timely manner for the 2022-2023 school year. </a:t>
            </a:r>
            <a:endParaRPr lang="en-US" sz="1800" i="1" dirty="0">
              <a:highlight>
                <a:srgbClr val="FFFF00"/>
              </a:highlight>
            </a:endParaRPr>
          </a:p>
          <a:p>
            <a:pPr marL="850900" lvl="1" indent="-342900">
              <a:lnSpc>
                <a:spcPct val="100000"/>
              </a:lnSpc>
              <a:spcBef>
                <a:spcPts val="0"/>
              </a:spcBef>
              <a:spcAft>
                <a:spcPts val="600"/>
              </a:spcAft>
              <a:buClr>
                <a:srgbClr val="8A8B8A"/>
              </a:buClr>
            </a:pPr>
            <a:endParaRPr lang="en-US" sz="1800" dirty="0"/>
          </a:p>
        </p:txBody>
      </p:sp>
    </p:spTree>
    <p:extLst>
      <p:ext uri="{BB962C8B-B14F-4D97-AF65-F5344CB8AC3E}">
        <p14:creationId xmlns:p14="http://schemas.microsoft.com/office/powerpoint/2010/main" val="4027592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7AC66D-EBBC-4CA8-8F3E-A5E229D11E5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19"/>
          <a:stretch/>
        </p:blipFill>
        <p:spPr>
          <a:xfrm>
            <a:off x="20" y="-79105"/>
            <a:ext cx="12191980" cy="6856718"/>
          </a:xfrm>
          <a:prstGeom prst="rect">
            <a:avLst/>
          </a:prstGeom>
        </p:spPr>
      </p:pic>
      <p:sp>
        <p:nvSpPr>
          <p:cNvPr id="4" name="Title 2">
            <a:extLst>
              <a:ext uri="{FF2B5EF4-FFF2-40B4-BE49-F238E27FC236}">
                <a16:creationId xmlns:a16="http://schemas.microsoft.com/office/drawing/2014/main" id="{00544E82-E444-4D7E-B902-272EA617C44D}"/>
              </a:ext>
            </a:extLst>
          </p:cNvPr>
          <p:cNvSpPr txBox="1">
            <a:spLocks noGrp="1"/>
          </p:cNvSpPr>
          <p:nvPr>
            <p:ph type="title" idx="4294967295"/>
          </p:nvPr>
        </p:nvSpPr>
        <p:spPr>
          <a:xfrm>
            <a:off x="838200" y="36512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CA" sz="27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t>Input Received to Date</a:t>
            </a:r>
            <a:br>
              <a:rPr kumimoji="0" lang="en-CA" sz="36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br>
            <a:endParaRPr kumimoji="0" lang="en-CA" sz="60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Google Shape;127;p14">
            <a:extLst>
              <a:ext uri="{FF2B5EF4-FFF2-40B4-BE49-F238E27FC236}">
                <a16:creationId xmlns:a16="http://schemas.microsoft.com/office/drawing/2014/main" id="{45529AF3-DB0A-4E54-A8E2-090CF9E3CC06}"/>
              </a:ext>
            </a:extLst>
          </p:cNvPr>
          <p:cNvSpPr txBox="1">
            <a:spLocks/>
          </p:cNvSpPr>
          <p:nvPr/>
        </p:nvSpPr>
        <p:spPr>
          <a:xfrm>
            <a:off x="1285875" y="1026367"/>
            <a:ext cx="9620250" cy="482136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3700" indent="-342900">
              <a:lnSpc>
                <a:spcPct val="100000"/>
              </a:lnSpc>
              <a:spcBef>
                <a:spcPts val="0"/>
              </a:spcBef>
              <a:spcAft>
                <a:spcPts val="600"/>
              </a:spcAft>
              <a:buClr>
                <a:srgbClr val="8A8B8A"/>
              </a:buClr>
            </a:pPr>
            <a:r>
              <a:rPr lang="en-CA" sz="1800" dirty="0">
                <a:latin typeface="Calibri" panose="020F0502020204030204" pitchFamily="34" charset="0"/>
                <a:cs typeface="Calibri" panose="020F0502020204030204" pitchFamily="34" charset="0"/>
              </a:rPr>
              <a:t>Are all elementary students residing in the identified elementary boundaries of Robert Munsch, Ormiston (holding), Julie Payette and John Dryden impacted by the proposed change?</a:t>
            </a:r>
          </a:p>
          <a:p>
            <a:pPr marL="850900" lvl="1" indent="-342900">
              <a:lnSpc>
                <a:spcPct val="100000"/>
              </a:lnSpc>
              <a:spcBef>
                <a:spcPts val="0"/>
              </a:spcBef>
              <a:spcAft>
                <a:spcPts val="600"/>
              </a:spcAft>
              <a:buClr>
                <a:srgbClr val="8A8B8A"/>
              </a:buClr>
            </a:pPr>
            <a:r>
              <a:rPr lang="en-CA" sz="1800" i="1" dirty="0">
                <a:latin typeface="Calibri" panose="020F0502020204030204" pitchFamily="34" charset="0"/>
                <a:cs typeface="Calibri" panose="020F0502020204030204" pitchFamily="34" charset="0"/>
              </a:rPr>
              <a:t>Response:  Yes, if the Board of Trustees approve this, </a:t>
            </a:r>
            <a:r>
              <a:rPr lang="en-CA" sz="1800" i="1" dirty="0">
                <a:effectLst/>
                <a:latin typeface="Calibri" panose="020F0502020204030204" pitchFamily="34" charset="0"/>
                <a:ea typeface="Calibri" panose="020F0502020204030204" pitchFamily="34" charset="0"/>
              </a:rPr>
              <a:t>the elementary students (residing in the school boundaries identified above ) will be affected as their secondary school designation would change.</a:t>
            </a:r>
            <a:endParaRPr lang="en-CA" sz="1800" i="1" dirty="0">
              <a:latin typeface="Calibri" panose="020F0502020204030204" pitchFamily="34" charset="0"/>
              <a:cs typeface="Calibri" panose="020F0502020204030204" pitchFamily="34" charset="0"/>
            </a:endParaRPr>
          </a:p>
          <a:p>
            <a:pPr marL="393700" indent="-342900">
              <a:lnSpc>
                <a:spcPct val="100000"/>
              </a:lnSpc>
              <a:spcBef>
                <a:spcPts val="0"/>
              </a:spcBef>
              <a:spcAft>
                <a:spcPts val="600"/>
              </a:spcAft>
              <a:buClr>
                <a:srgbClr val="8A8B8A"/>
              </a:buClr>
            </a:pPr>
            <a:r>
              <a:rPr lang="en-CA" sz="1800" dirty="0">
                <a:latin typeface="Calibri" panose="020F0502020204030204" pitchFamily="34" charset="0"/>
                <a:cs typeface="Calibri" panose="020F0502020204030204" pitchFamily="34" charset="0"/>
              </a:rPr>
              <a:t>Would the expansion of a new FI program to Anderson CVI provide equivalent course offerings as students currently have?</a:t>
            </a:r>
          </a:p>
          <a:p>
            <a:pPr marL="850900" lvl="1" indent="-342900">
              <a:lnSpc>
                <a:spcPct val="100000"/>
              </a:lnSpc>
              <a:spcBef>
                <a:spcPts val="0"/>
              </a:spcBef>
              <a:spcAft>
                <a:spcPts val="600"/>
              </a:spcAft>
              <a:buClr>
                <a:srgbClr val="8A8B8A"/>
              </a:buClr>
            </a:pPr>
            <a:r>
              <a:rPr lang="en-CA" sz="1800" i="1" dirty="0">
                <a:latin typeface="Calibri" panose="020F0502020204030204" pitchFamily="34" charset="0"/>
                <a:cs typeface="Calibri" panose="020F0502020204030204" pitchFamily="34" charset="0"/>
              </a:rPr>
              <a:t>Response:  Course offering will be dependent on the number of students; course selection availability and staff.</a:t>
            </a:r>
          </a:p>
          <a:p>
            <a:pPr marL="393700" indent="-342900">
              <a:lnSpc>
                <a:spcPct val="100000"/>
              </a:lnSpc>
              <a:spcBef>
                <a:spcPts val="0"/>
              </a:spcBef>
              <a:spcAft>
                <a:spcPts val="600"/>
              </a:spcAft>
              <a:buClr>
                <a:srgbClr val="8A8B8A"/>
              </a:buClr>
            </a:pPr>
            <a:r>
              <a:rPr lang="en-CA" sz="1800" dirty="0">
                <a:latin typeface="Calibri" panose="020F0502020204030204" pitchFamily="34" charset="0"/>
                <a:cs typeface="Calibri" panose="020F0502020204030204" pitchFamily="34" charset="0"/>
              </a:rPr>
              <a:t>Would the Board consider establishing an FI program at Brooklin HS?</a:t>
            </a:r>
          </a:p>
          <a:p>
            <a:pPr marL="850900" lvl="1" indent="-342900">
              <a:lnSpc>
                <a:spcPct val="100000"/>
              </a:lnSpc>
              <a:spcBef>
                <a:spcPts val="0"/>
              </a:spcBef>
              <a:spcAft>
                <a:spcPts val="600"/>
              </a:spcAft>
              <a:buClr>
                <a:srgbClr val="8A8B8A"/>
              </a:buClr>
            </a:pPr>
            <a:r>
              <a:rPr lang="en-CA" sz="1800" i="1" dirty="0">
                <a:latin typeface="Calibri" panose="020F0502020204030204" pitchFamily="34" charset="0"/>
                <a:cs typeface="Calibri" panose="020F0502020204030204" pitchFamily="34" charset="0"/>
              </a:rPr>
              <a:t>Brooklin HS does not have available space to accommodate an FI program.</a:t>
            </a:r>
          </a:p>
          <a:p>
            <a:pPr marL="393700" indent="-342900">
              <a:lnSpc>
                <a:spcPct val="100000"/>
              </a:lnSpc>
              <a:spcBef>
                <a:spcPts val="0"/>
              </a:spcBef>
              <a:spcAft>
                <a:spcPts val="600"/>
              </a:spcAft>
              <a:buClr>
                <a:srgbClr val="8A8B8A"/>
              </a:buClr>
            </a:pPr>
            <a:r>
              <a:rPr lang="en-CA" sz="1800" dirty="0">
                <a:latin typeface="Calibri" panose="020F0502020204030204" pitchFamily="34" charset="0"/>
                <a:cs typeface="Calibri" panose="020F0502020204030204" pitchFamily="34" charset="0"/>
              </a:rPr>
              <a:t>Something needs to be done to alleviate the enrolment pressures at Donald A Wilson SS.</a:t>
            </a:r>
          </a:p>
          <a:p>
            <a:pPr marL="850900" lvl="1" indent="-342900">
              <a:lnSpc>
                <a:spcPct val="100000"/>
              </a:lnSpc>
              <a:spcBef>
                <a:spcPts val="0"/>
              </a:spcBef>
              <a:spcAft>
                <a:spcPts val="600"/>
              </a:spcAft>
              <a:buClr>
                <a:srgbClr val="8A8B8A"/>
              </a:buClr>
            </a:pPr>
            <a:r>
              <a:rPr lang="en-CA" sz="1800" i="1" dirty="0">
                <a:latin typeface="Calibri" panose="020F0502020204030204" pitchFamily="34" charset="0"/>
                <a:cs typeface="Calibri" panose="020F0502020204030204" pitchFamily="34" charset="0"/>
              </a:rPr>
              <a:t>Response:  Should the Board of Trustees approve one of the Staff Recommended Options in the ongoing Boundary Review, the enrolment pressure at the school would decrease and there would be better use of available space at Sinclair SS and Anderson CVI.</a:t>
            </a:r>
          </a:p>
          <a:p>
            <a:pPr marL="508000" lvl="1" indent="0">
              <a:lnSpc>
                <a:spcPct val="100000"/>
              </a:lnSpc>
              <a:spcBef>
                <a:spcPts val="0"/>
              </a:spcBef>
              <a:spcAft>
                <a:spcPts val="600"/>
              </a:spcAft>
              <a:buClr>
                <a:srgbClr val="8A8B8A"/>
              </a:buClr>
            </a:pPr>
            <a:endParaRPr lang="en-US" sz="1600" dirty="0">
              <a:solidFill>
                <a:srgbClr val="8A8B8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4154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7AC66D-EBBC-4CA8-8F3E-A5E229D11E5B}"/>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79105"/>
            <a:ext cx="12191980" cy="6856718"/>
          </a:xfrm>
          <a:prstGeom prst="rect">
            <a:avLst/>
          </a:prstGeom>
        </p:spPr>
      </p:pic>
      <p:sp>
        <p:nvSpPr>
          <p:cNvPr id="4" name="Title 2">
            <a:extLst>
              <a:ext uri="{FF2B5EF4-FFF2-40B4-BE49-F238E27FC236}">
                <a16:creationId xmlns:a16="http://schemas.microsoft.com/office/drawing/2014/main" id="{00544E82-E444-4D7E-B902-272EA617C44D}"/>
              </a:ext>
            </a:extLst>
          </p:cNvPr>
          <p:cNvSpPr txBox="1">
            <a:spLocks noGrp="1"/>
          </p:cNvSpPr>
          <p:nvPr>
            <p:ph type="title" idx="4294967295"/>
          </p:nvPr>
        </p:nvSpPr>
        <p:spPr>
          <a:xfrm>
            <a:off x="838200" y="365125"/>
            <a:ext cx="10515600" cy="7655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CA" sz="27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t>Input Received to Date</a:t>
            </a:r>
            <a:endParaRPr kumimoji="0" lang="en-CA" sz="60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Google Shape;127;p14">
            <a:extLst>
              <a:ext uri="{FF2B5EF4-FFF2-40B4-BE49-F238E27FC236}">
                <a16:creationId xmlns:a16="http://schemas.microsoft.com/office/drawing/2014/main" id="{45529AF3-DB0A-4E54-A8E2-090CF9E3CC06}"/>
              </a:ext>
            </a:extLst>
          </p:cNvPr>
          <p:cNvSpPr txBox="1">
            <a:spLocks/>
          </p:cNvSpPr>
          <p:nvPr/>
        </p:nvSpPr>
        <p:spPr>
          <a:xfrm>
            <a:off x="1285875" y="1290538"/>
            <a:ext cx="9620250" cy="456652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0900" lvl="1" indent="-342900">
              <a:lnSpc>
                <a:spcPct val="100000"/>
              </a:lnSpc>
              <a:spcBef>
                <a:spcPts val="0"/>
              </a:spcBef>
              <a:spcAft>
                <a:spcPts val="600"/>
              </a:spcAft>
              <a:buClr>
                <a:srgbClr val="8A8B8A"/>
              </a:buClr>
            </a:pPr>
            <a:endParaRPr lang="en-CA" sz="1600" i="1" dirty="0">
              <a:latin typeface="Calibri" panose="020F0502020204030204" pitchFamily="34" charset="0"/>
              <a:cs typeface="Calibri" panose="020F0502020204030204" pitchFamily="34" charset="0"/>
            </a:endParaRPr>
          </a:p>
          <a:p>
            <a:pPr marL="393700" indent="-342900">
              <a:lnSpc>
                <a:spcPct val="100000"/>
              </a:lnSpc>
              <a:spcBef>
                <a:spcPts val="0"/>
              </a:spcBef>
              <a:spcAft>
                <a:spcPts val="600"/>
              </a:spcAft>
              <a:buClr>
                <a:srgbClr val="8A8B8A"/>
              </a:buClr>
            </a:pPr>
            <a:r>
              <a:rPr lang="en-CA" sz="1800" dirty="0">
                <a:latin typeface="Calibri" panose="020F0502020204030204" pitchFamily="34" charset="0"/>
                <a:cs typeface="Calibri" panose="020F0502020204030204" pitchFamily="34" charset="0"/>
              </a:rPr>
              <a:t>Don’t move the Grade 10 students identified as impacted by this Boundary Review from Donald A Wilson SS.</a:t>
            </a:r>
          </a:p>
          <a:p>
            <a:pPr marL="850900" lvl="1" indent="-342900">
              <a:lnSpc>
                <a:spcPct val="100000"/>
              </a:lnSpc>
              <a:spcBef>
                <a:spcPts val="0"/>
              </a:spcBef>
              <a:spcAft>
                <a:spcPts val="600"/>
              </a:spcAft>
              <a:buClr>
                <a:srgbClr val="8A8B8A"/>
              </a:buClr>
            </a:pPr>
            <a:r>
              <a:rPr lang="en-CA" sz="1800" i="1" dirty="0">
                <a:latin typeface="Calibri" panose="020F0502020204030204" pitchFamily="34" charset="0"/>
                <a:cs typeface="Calibri" panose="020F0502020204030204" pitchFamily="34" charset="0"/>
              </a:rPr>
              <a:t>Response:  Moving the current Grade 8, 9 and 10 students is Option 2 under this Boundary Review.  Option 1 seeks community input on moving only the current Grade 8 and 9 students.</a:t>
            </a:r>
          </a:p>
          <a:p>
            <a:pPr marL="393700" indent="-342900">
              <a:lnSpc>
                <a:spcPct val="100000"/>
              </a:lnSpc>
              <a:spcBef>
                <a:spcPts val="0"/>
              </a:spcBef>
              <a:spcAft>
                <a:spcPts val="600"/>
              </a:spcAft>
              <a:buClr>
                <a:srgbClr val="8A8B8A"/>
              </a:buClr>
            </a:pPr>
            <a:r>
              <a:rPr lang="en-CA" sz="1800" dirty="0">
                <a:latin typeface="Calibri" panose="020F0502020204030204" pitchFamily="34" charset="0"/>
                <a:cs typeface="Calibri" panose="020F0502020204030204" pitchFamily="34" charset="0"/>
              </a:rPr>
              <a:t>All three schools, Donald A Wilson SS, Anderson CVI and Sinclair SS will be operating at capacity or with portables if you proceed with either of these options.</a:t>
            </a:r>
          </a:p>
          <a:p>
            <a:pPr marL="850900" lvl="1" indent="-342900">
              <a:lnSpc>
                <a:spcPct val="100000"/>
              </a:lnSpc>
              <a:spcBef>
                <a:spcPts val="0"/>
              </a:spcBef>
              <a:spcAft>
                <a:spcPts val="600"/>
              </a:spcAft>
              <a:buClr>
                <a:srgbClr val="8A8B8A"/>
              </a:buClr>
            </a:pPr>
            <a:r>
              <a:rPr lang="en-CA" sz="1800" i="1" dirty="0">
                <a:latin typeface="Calibri" panose="020F0502020204030204" pitchFamily="34" charset="0"/>
                <a:cs typeface="Calibri" panose="020F0502020204030204" pitchFamily="34" charset="0"/>
              </a:rPr>
              <a:t>Response:  Either of the proposed options would result in all three facilities having better use of existing space while reducing the enrolment pressure at Donald A Wilson SS.</a:t>
            </a:r>
          </a:p>
          <a:p>
            <a:pPr marL="393700" indent="-342900">
              <a:lnSpc>
                <a:spcPct val="100000"/>
              </a:lnSpc>
              <a:spcBef>
                <a:spcPts val="0"/>
              </a:spcBef>
              <a:spcAft>
                <a:spcPts val="600"/>
              </a:spcAft>
              <a:buClr>
                <a:srgbClr val="8A8B8A"/>
              </a:buClr>
            </a:pPr>
            <a:r>
              <a:rPr lang="en-CA" sz="1800" dirty="0">
                <a:latin typeface="Calibri" panose="020F0502020204030204" pitchFamily="34" charset="0"/>
                <a:cs typeface="Calibri" panose="020F0502020204030204" pitchFamily="34" charset="0"/>
              </a:rPr>
              <a:t>There will be increased traffic congestion at all of the schools</a:t>
            </a:r>
          </a:p>
          <a:p>
            <a:pPr marL="850900" lvl="1" indent="-342900">
              <a:lnSpc>
                <a:spcPct val="100000"/>
              </a:lnSpc>
              <a:spcBef>
                <a:spcPts val="0"/>
              </a:spcBef>
              <a:spcAft>
                <a:spcPts val="600"/>
              </a:spcAft>
              <a:buClr>
                <a:srgbClr val="8A8B8A"/>
              </a:buClr>
            </a:pPr>
            <a:r>
              <a:rPr lang="en-CA" sz="1800" i="1" dirty="0">
                <a:latin typeface="Calibri" panose="020F0502020204030204" pitchFamily="34" charset="0"/>
                <a:cs typeface="Calibri" panose="020F0502020204030204" pitchFamily="34" charset="0"/>
              </a:rPr>
              <a:t>Response:  Should either proposed option be approved by the Board of Trustees, it is expected that the traffic flow at Donald A Wilson SS would decrease while traffic flow at the Anderson CVI and Sinclair SS would increase; however, the enrolment pressure at Donald A Wilson SS would decrease.  Traffic congestion could be offset through the use of bussing or students walking to school.</a:t>
            </a:r>
          </a:p>
        </p:txBody>
      </p:sp>
    </p:spTree>
    <p:extLst>
      <p:ext uri="{BB962C8B-B14F-4D97-AF65-F5344CB8AC3E}">
        <p14:creationId xmlns:p14="http://schemas.microsoft.com/office/powerpoint/2010/main" val="145799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a:extLst>
              <a:ext uri="{FF2B5EF4-FFF2-40B4-BE49-F238E27FC236}">
                <a16:creationId xmlns:a16="http://schemas.microsoft.com/office/drawing/2014/main" id="{447AC66D-EBBC-4CA8-8F3E-A5E229D11E5B}"/>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55557" y="-98975"/>
            <a:ext cx="12191980" cy="6856718"/>
          </a:xfrm>
          <a:prstGeom prst="rect">
            <a:avLst/>
          </a:prstGeom>
        </p:spPr>
      </p:pic>
      <p:sp>
        <p:nvSpPr>
          <p:cNvPr id="4" name="Title 2">
            <a:extLst>
              <a:ext uri="{FF2B5EF4-FFF2-40B4-BE49-F238E27FC236}">
                <a16:creationId xmlns:a16="http://schemas.microsoft.com/office/drawing/2014/main" id="{8E8BC82E-EF83-4565-8CC3-6421623D5F28}"/>
              </a:ext>
            </a:extLst>
          </p:cNvPr>
          <p:cNvSpPr txBox="1">
            <a:spLocks noGrp="1"/>
          </p:cNvSpPr>
          <p:nvPr>
            <p:ph type="title" idx="4294967295"/>
          </p:nvPr>
        </p:nvSpPr>
        <p:spPr>
          <a:xfrm>
            <a:off x="838200" y="36512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CA" sz="27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t>Wrap Up</a:t>
            </a:r>
            <a:br>
              <a:rPr kumimoji="0" lang="en-CA" sz="36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br>
            <a:endParaRPr kumimoji="0" lang="en-CA" sz="60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Google Shape;127;p14">
            <a:extLst>
              <a:ext uri="{FF2B5EF4-FFF2-40B4-BE49-F238E27FC236}">
                <a16:creationId xmlns:a16="http://schemas.microsoft.com/office/drawing/2014/main" id="{EC85C5AA-6DD7-4CE9-9600-DB2174716AB2}"/>
              </a:ext>
            </a:extLst>
          </p:cNvPr>
          <p:cNvSpPr txBox="1">
            <a:spLocks/>
          </p:cNvSpPr>
          <p:nvPr/>
        </p:nvSpPr>
        <p:spPr>
          <a:xfrm>
            <a:off x="1733550" y="1014413"/>
            <a:ext cx="8955165" cy="4629943"/>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3700" indent="-342900">
              <a:lnSpc>
                <a:spcPct val="100000"/>
              </a:lnSpc>
              <a:spcBef>
                <a:spcPts val="0"/>
              </a:spcBef>
              <a:spcAft>
                <a:spcPts val="600"/>
              </a:spcAft>
              <a:buClr>
                <a:srgbClr val="8A8B8A"/>
              </a:buClr>
            </a:pPr>
            <a:endParaRPr lang="en-US" sz="1600" dirty="0">
              <a:solidFill>
                <a:srgbClr val="8A8B8A"/>
              </a:solidFill>
              <a:highlight>
                <a:srgbClr val="FFFF00"/>
              </a:highlight>
            </a:endParaRPr>
          </a:p>
          <a:p>
            <a:pPr marL="393700" indent="-342900">
              <a:lnSpc>
                <a:spcPct val="100000"/>
              </a:lnSpc>
              <a:spcBef>
                <a:spcPts val="0"/>
              </a:spcBef>
              <a:spcAft>
                <a:spcPts val="600"/>
              </a:spcAft>
              <a:buClr>
                <a:srgbClr val="8A8B8A"/>
              </a:buClr>
            </a:pPr>
            <a:r>
              <a:rPr lang="en-CA" sz="1800" dirty="0"/>
              <a:t>Thank you all for your participation!</a:t>
            </a:r>
          </a:p>
          <a:p>
            <a:pPr marL="393700" indent="-342900">
              <a:lnSpc>
                <a:spcPct val="100000"/>
              </a:lnSpc>
              <a:spcBef>
                <a:spcPts val="0"/>
              </a:spcBef>
              <a:spcAft>
                <a:spcPts val="600"/>
              </a:spcAft>
              <a:buClr>
                <a:srgbClr val="8A8B8A"/>
              </a:buClr>
            </a:pPr>
            <a:r>
              <a:rPr lang="en-CA" sz="1800" dirty="0">
                <a:effectLst/>
                <a:latin typeface="Calibri" panose="020F0502020204030204" pitchFamily="34" charset="0"/>
                <a:ea typeface="Calibri" panose="020F0502020204030204" pitchFamily="34" charset="0"/>
              </a:rPr>
              <a:t>Your input is invaluable to the DDSB and will be included in the Final Recommendation Report to be submitted to the Board of Trustees on April 19, 2022</a:t>
            </a:r>
          </a:p>
          <a:p>
            <a:pPr marL="393700" indent="-342900">
              <a:lnSpc>
                <a:spcPct val="100000"/>
              </a:lnSpc>
              <a:spcBef>
                <a:spcPts val="0"/>
              </a:spcBef>
              <a:spcAft>
                <a:spcPts val="600"/>
              </a:spcAft>
              <a:buClr>
                <a:srgbClr val="8A8B8A"/>
              </a:buClr>
            </a:pPr>
            <a:r>
              <a:rPr lang="en-CA" sz="1800" dirty="0">
                <a:latin typeface="Calibri" panose="020F0502020204030204" pitchFamily="34" charset="0"/>
                <a:ea typeface="Calibri" panose="020F0502020204030204" pitchFamily="34" charset="0"/>
              </a:rPr>
              <a:t>At the April 19, 2022, Board Meeting, the Trustees will be considering the staff recommendation.</a:t>
            </a:r>
          </a:p>
          <a:p>
            <a:pPr marL="393700" indent="-342900">
              <a:lnSpc>
                <a:spcPct val="100000"/>
              </a:lnSpc>
              <a:spcBef>
                <a:spcPts val="0"/>
              </a:spcBef>
              <a:spcAft>
                <a:spcPts val="600"/>
              </a:spcAft>
              <a:buClr>
                <a:srgbClr val="8A8B8A"/>
              </a:buClr>
            </a:pPr>
            <a:r>
              <a:rPr lang="en-CA" sz="1800" dirty="0">
                <a:effectLst/>
                <a:latin typeface="Calibri" panose="020F0502020204030204" pitchFamily="34" charset="0"/>
                <a:ea typeface="Calibri" panose="020F0502020204030204" pitchFamily="34" charset="0"/>
              </a:rPr>
              <a:t>Should the Trustees approve</a:t>
            </a:r>
            <a:r>
              <a:rPr lang="en-CA" sz="1800" dirty="0">
                <a:latin typeface="Calibri" panose="020F0502020204030204" pitchFamily="34" charset="0"/>
                <a:ea typeface="Calibri" panose="020F0502020204030204" pitchFamily="34" charset="0"/>
              </a:rPr>
              <a:t> the staff recommendation, the implementation of the realigned boundaries would be effective September 2022.</a:t>
            </a:r>
          </a:p>
          <a:p>
            <a:pPr marL="393700" indent="-342900">
              <a:lnSpc>
                <a:spcPct val="100000"/>
              </a:lnSpc>
              <a:spcBef>
                <a:spcPts val="0"/>
              </a:spcBef>
              <a:spcAft>
                <a:spcPts val="600"/>
              </a:spcAft>
              <a:buClr>
                <a:srgbClr val="8A8B8A"/>
              </a:buClr>
            </a:pPr>
            <a:r>
              <a:rPr lang="en-CA" sz="1800" dirty="0">
                <a:latin typeface="Calibri" panose="020F0502020204030204" pitchFamily="34" charset="0"/>
                <a:ea typeface="Calibri" panose="020F0502020204030204" pitchFamily="34" charset="0"/>
              </a:rPr>
              <a:t>Continued Input is always welcomed and staff will collect feedback until March 23, 2022, via:</a:t>
            </a:r>
            <a:endParaRPr lang="en-CA" sz="1800" dirty="0">
              <a:effectLst/>
              <a:latin typeface="Calibri" panose="020F0502020204030204" pitchFamily="34" charset="0"/>
              <a:ea typeface="Calibri" panose="020F0502020204030204" pitchFamily="34" charset="0"/>
            </a:endParaRPr>
          </a:p>
          <a:p>
            <a:pPr marL="850900" lvl="1" indent="-342900">
              <a:lnSpc>
                <a:spcPct val="100000"/>
              </a:lnSpc>
              <a:spcBef>
                <a:spcPts val="0"/>
              </a:spcBef>
              <a:spcAft>
                <a:spcPts val="600"/>
              </a:spcAft>
              <a:buClr>
                <a:srgbClr val="8A8B8A"/>
              </a:buClr>
            </a:pPr>
            <a:r>
              <a:rPr lang="en-US" sz="1800" dirty="0"/>
              <a:t>email at </a:t>
            </a:r>
            <a:r>
              <a:rPr lang="en-US" sz="1800" dirty="0">
                <a:hlinkClick r:id="rId3">
                  <a:extLst>
                    <a:ext uri="{A12FA001-AC4F-418D-AE19-62706E023703}">
                      <ahyp:hlinkClr xmlns:ahyp="http://schemas.microsoft.com/office/drawing/2018/hyperlinkcolor" val="tx"/>
                    </a:ext>
                  </a:extLst>
                </a:hlinkClick>
              </a:rPr>
              <a:t>DAWSSBoundaryReview@ddsb.ca</a:t>
            </a:r>
            <a:r>
              <a:rPr lang="en-US" sz="1800" dirty="0"/>
              <a:t>  </a:t>
            </a:r>
          </a:p>
          <a:p>
            <a:pPr marL="850900" lvl="1" indent="-342900">
              <a:lnSpc>
                <a:spcPct val="100000"/>
              </a:lnSpc>
              <a:spcBef>
                <a:spcPts val="0"/>
              </a:spcBef>
              <a:spcAft>
                <a:spcPts val="600"/>
              </a:spcAft>
              <a:buClr>
                <a:srgbClr val="8A8B8A"/>
              </a:buClr>
            </a:pPr>
            <a:r>
              <a:rPr lang="en-US" sz="1800" dirty="0"/>
              <a:t>phone line (905-436-5098)</a:t>
            </a:r>
          </a:p>
          <a:p>
            <a:pPr marL="850900" lvl="1" indent="-342900">
              <a:lnSpc>
                <a:spcPct val="100000"/>
              </a:lnSpc>
              <a:spcBef>
                <a:spcPts val="0"/>
              </a:spcBef>
              <a:spcAft>
                <a:spcPts val="600"/>
              </a:spcAft>
              <a:buClr>
                <a:srgbClr val="8A8B8A"/>
              </a:buClr>
            </a:pPr>
            <a:r>
              <a:rPr lang="en-US" sz="1800" dirty="0"/>
              <a:t>Survey at: </a:t>
            </a:r>
            <a:r>
              <a:rPr lang="en-CA" sz="1800" u="sng" dirty="0">
                <a:effectLst/>
                <a:ea typeface="Times New Roman" panose="02020603050405020304" pitchFamily="18" charset="0"/>
                <a:hlinkClick r:id="rId4">
                  <a:extLst>
                    <a:ext uri="{A12FA001-AC4F-418D-AE19-62706E023703}">
                      <ahyp:hlinkClr xmlns:ahyp="http://schemas.microsoft.com/office/drawing/2018/hyperlinkcolor" val="tx"/>
                    </a:ext>
                  </a:extLst>
                </a:hlinkClick>
              </a:rPr>
              <a:t>https://www.surveymonkey.com/r/DAWboundary2022-23</a:t>
            </a:r>
            <a:endParaRPr lang="en-US" sz="1800" dirty="0"/>
          </a:p>
          <a:p>
            <a:pPr marL="508000" lvl="1" indent="0">
              <a:lnSpc>
                <a:spcPct val="100000"/>
              </a:lnSpc>
              <a:spcBef>
                <a:spcPts val="0"/>
              </a:spcBef>
              <a:spcAft>
                <a:spcPts val="600"/>
              </a:spcAft>
              <a:buClr>
                <a:srgbClr val="8A8B8A"/>
              </a:buClr>
            </a:pPr>
            <a:endParaRPr lang="en-US" sz="1600" dirty="0">
              <a:solidFill>
                <a:srgbClr val="8A8B8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7496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7AC66D-EBBC-4CA8-8F3E-A5E229D11E5B}"/>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itle 3">
            <a:extLst>
              <a:ext uri="{FF2B5EF4-FFF2-40B4-BE49-F238E27FC236}">
                <a16:creationId xmlns:a16="http://schemas.microsoft.com/office/drawing/2014/main" id="{153E1327-A205-4322-B32D-BE63888B46EB}"/>
              </a:ext>
            </a:extLst>
          </p:cNvPr>
          <p:cNvSpPr txBox="1">
            <a:spLocks noGrp="1"/>
          </p:cNvSpPr>
          <p:nvPr>
            <p:ph type="title" idx="4294967295"/>
          </p:nvPr>
        </p:nvSpPr>
        <p:spPr>
          <a:xfrm>
            <a:off x="1383678" y="542540"/>
            <a:ext cx="9424644" cy="49552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srgbClr val="00B0F0"/>
                </a:solidFill>
                <a:effectLst/>
                <a:uLnTx/>
                <a:uFillTx/>
                <a:latin typeface="+mn-lt"/>
                <a:ea typeface="+mn-ea"/>
                <a:cs typeface="+mn-cs"/>
              </a:rPr>
              <a:t>Land Acknowledgement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3600" b="0" i="0" u="none" strike="noStrike" kern="1200" cap="none" spc="0" normalizeH="0" baseline="0" noProof="0" dirty="0">
              <a:ln>
                <a:noFill/>
              </a:ln>
              <a:solidFill>
                <a:schemeClr val="accent1">
                  <a:lumMod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200" b="0" i="0" u="none" strike="noStrike" kern="1200" cap="none" spc="0" normalizeH="0" baseline="0" noProof="0" dirty="0">
                <a:ln>
                  <a:noFill/>
                </a:ln>
                <a:solidFill>
                  <a:schemeClr val="accent1">
                    <a:lumMod val="50000"/>
                  </a:schemeClr>
                </a:solidFill>
                <a:effectLst/>
                <a:uLnTx/>
                <a:uFillTx/>
                <a:latin typeface="+mn-lt"/>
                <a:ea typeface="+mn-ea"/>
                <a:cs typeface="+mn-cs"/>
              </a:rPr>
              <a:t>The Durham District School Board acknowledges that many Indigenous Nations have longstanding relationships, both historic and modern, with the territories upon which our school board and schools are located. Today, this area is home to many Indigenous peoples from across Turtle Island. We acknowledge that the Durham Region forms a part of the traditional and treaty territory of the Mississaugas of Scugog Island First Nation, the Mississauga Peoples and the treaty territory of the Chippewas of Georgina Island First Nation. It is on these ancestral and treaty lands that we teach, live and learn.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200" b="0" i="0" u="none" strike="noStrike" kern="1200" cap="none" spc="0" normalizeH="0" baseline="0" noProof="0" dirty="0">
              <a:ln>
                <a:noFill/>
              </a:ln>
              <a:solidFill>
                <a:schemeClr val="accent1">
                  <a:lumMod val="50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chemeClr val="accent1">
                    <a:lumMod val="50000"/>
                  </a:schemeClr>
                </a:solidFill>
                <a:effectLst/>
                <a:uLnTx/>
                <a:uFillTx/>
                <a:latin typeface="+mn-lt"/>
                <a:ea typeface="+mn-ea"/>
                <a:cs typeface="+mn-cs"/>
              </a:rPr>
              <a:t>This statement was co-created in partnership with the Mississaugas of Scugog Island First Nation and the Chippewas of Georgina Island. </a:t>
            </a:r>
            <a:br>
              <a:rPr kumimoji="0" lang="en-CA" sz="2200" b="0" i="0" u="none" strike="noStrike" kern="1200" cap="none" spc="0" normalizeH="0" baseline="0" noProof="0" dirty="0">
                <a:ln>
                  <a:noFill/>
                </a:ln>
                <a:solidFill>
                  <a:schemeClr val="tx1"/>
                </a:solidFill>
                <a:effectLst/>
                <a:uLnTx/>
                <a:uFillTx/>
                <a:latin typeface="+mn-lt"/>
                <a:ea typeface="+mn-ea"/>
                <a:cs typeface="+mn-cs"/>
              </a:rPr>
            </a:br>
            <a:endParaRPr kumimoji="0" lang="en-CA" sz="2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448052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838C32-55C9-47BD-848E-E9F2A605D71B}"/>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838200" y="-513068"/>
            <a:ext cx="12191980" cy="6856718"/>
          </a:xfrm>
          <a:prstGeom prst="rect">
            <a:avLst/>
          </a:prstGeom>
        </p:spPr>
      </p:pic>
      <p:sp>
        <p:nvSpPr>
          <p:cNvPr id="2" name="Title 1">
            <a:extLst>
              <a:ext uri="{FF2B5EF4-FFF2-40B4-BE49-F238E27FC236}">
                <a16:creationId xmlns:a16="http://schemas.microsoft.com/office/drawing/2014/main" id="{37AEBDD2-0D12-4E25-BB19-6D8D69137FC8}"/>
              </a:ext>
            </a:extLst>
          </p:cNvPr>
          <p:cNvSpPr>
            <a:spLocks noGrp="1"/>
          </p:cNvSpPr>
          <p:nvPr>
            <p:ph type="title"/>
          </p:nvPr>
        </p:nvSpPr>
        <p:spPr>
          <a:xfrm>
            <a:off x="838200" y="1"/>
            <a:ext cx="10515600" cy="1060881"/>
          </a:xfrm>
        </p:spPr>
        <p:txBody>
          <a:bodyPr>
            <a:normAutofit/>
          </a:bodyPr>
          <a:lstStyle/>
          <a:p>
            <a:pPr algn="ctr"/>
            <a:r>
              <a:rPr lang="en-CA" sz="2400" b="1" dirty="0">
                <a:solidFill>
                  <a:srgbClr val="00A4B3"/>
                </a:solidFill>
              </a:rPr>
              <a:t>Overview</a:t>
            </a:r>
            <a:endParaRPr lang="en-CA" sz="2400" dirty="0"/>
          </a:p>
        </p:txBody>
      </p:sp>
      <p:sp>
        <p:nvSpPr>
          <p:cNvPr id="5" name="Google Shape;127;p14">
            <a:extLst>
              <a:ext uri="{FF2B5EF4-FFF2-40B4-BE49-F238E27FC236}">
                <a16:creationId xmlns:a16="http://schemas.microsoft.com/office/drawing/2014/main" id="{EFCB7DA3-8835-45C2-89E2-2AEE4DE26833}"/>
              </a:ext>
            </a:extLst>
          </p:cNvPr>
          <p:cNvSpPr txBox="1">
            <a:spLocks/>
          </p:cNvSpPr>
          <p:nvPr/>
        </p:nvSpPr>
        <p:spPr>
          <a:xfrm>
            <a:off x="2671762" y="828675"/>
            <a:ext cx="8629651" cy="4968444"/>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3700" indent="-342900">
              <a:lnSpc>
                <a:spcPct val="100000"/>
              </a:lnSpc>
              <a:spcBef>
                <a:spcPts val="0"/>
              </a:spcBef>
              <a:spcAft>
                <a:spcPts val="600"/>
              </a:spcAft>
              <a:buClr>
                <a:srgbClr val="8A8B8A"/>
              </a:buClr>
            </a:pPr>
            <a:r>
              <a:rPr lang="en-US" sz="1800" dirty="0"/>
              <a:t>An information report on the proposed boundary review for Donald A Wilson Secondary School was presented to Trustees at the February 22, 2022, Board Meeting.</a:t>
            </a:r>
          </a:p>
          <a:p>
            <a:pPr marL="850900" lvl="1" indent="-342900">
              <a:lnSpc>
                <a:spcPct val="100000"/>
              </a:lnSpc>
              <a:spcBef>
                <a:spcPts val="0"/>
              </a:spcBef>
              <a:spcAft>
                <a:spcPts val="600"/>
              </a:spcAft>
              <a:buClr>
                <a:srgbClr val="8A8B8A"/>
              </a:buClr>
            </a:pPr>
            <a:r>
              <a:rPr lang="en-US" sz="1800" dirty="0"/>
              <a:t>The purpose of the report was to initiate the consultation process and gather community input on the proposed boundary change options that affect both the Regular and French Immersion (FI) programs at Donald A Wilson SS.  </a:t>
            </a:r>
          </a:p>
          <a:p>
            <a:pPr marL="393700" indent="-342900">
              <a:lnSpc>
                <a:spcPct val="100000"/>
              </a:lnSpc>
              <a:spcBef>
                <a:spcPts val="0"/>
              </a:spcBef>
              <a:spcAft>
                <a:spcPts val="600"/>
              </a:spcAft>
              <a:buClr>
                <a:srgbClr val="8A8B8A"/>
              </a:buClr>
            </a:pPr>
            <a:endParaRPr lang="en-US" sz="1800" dirty="0"/>
          </a:p>
          <a:p>
            <a:pPr marL="393700" indent="-342900">
              <a:lnSpc>
                <a:spcPct val="100000"/>
              </a:lnSpc>
              <a:spcBef>
                <a:spcPts val="0"/>
              </a:spcBef>
              <a:spcAft>
                <a:spcPts val="600"/>
              </a:spcAft>
              <a:buClr>
                <a:srgbClr val="8A8B8A"/>
              </a:buClr>
            </a:pPr>
            <a:r>
              <a:rPr lang="en-US" sz="1800" dirty="0"/>
              <a:t>The Board Report, PowerPoint presentation, School Newsletter and a survey were posted to the Board website and are accessible through the affected schools’ websites (Donald A. Wilson SS, Anderson CVI, Sinclair SS, John Dryden PS, Julie Payette PS, Ormiston PS and Robert Munsch PS and the elementary and secondary Virtual Schools) .</a:t>
            </a:r>
          </a:p>
          <a:p>
            <a:pPr marL="393700" indent="-342900">
              <a:lnSpc>
                <a:spcPct val="100000"/>
              </a:lnSpc>
              <a:spcBef>
                <a:spcPts val="0"/>
              </a:spcBef>
              <a:spcAft>
                <a:spcPts val="600"/>
              </a:spcAft>
              <a:buClr>
                <a:srgbClr val="8A8B8A"/>
              </a:buClr>
            </a:pPr>
            <a:endParaRPr lang="en-US" sz="1800" dirty="0"/>
          </a:p>
          <a:p>
            <a:pPr marL="393700" indent="-342900">
              <a:lnSpc>
                <a:spcPct val="100000"/>
              </a:lnSpc>
              <a:spcBef>
                <a:spcPts val="0"/>
              </a:spcBef>
              <a:spcAft>
                <a:spcPts val="600"/>
              </a:spcAft>
              <a:buClr>
                <a:srgbClr val="8A8B8A"/>
              </a:buClr>
            </a:pPr>
            <a:r>
              <a:rPr lang="en-US" sz="1800" dirty="0"/>
              <a:t>Staff will collect feedback through email at </a:t>
            </a:r>
            <a:r>
              <a:rPr lang="en-US" sz="1800" dirty="0">
                <a:hlinkClick r:id="rId3"/>
              </a:rPr>
              <a:t>DAWSSBoundaryReview@ddsb.ca</a:t>
            </a:r>
            <a:r>
              <a:rPr lang="en-US" sz="1800" dirty="0"/>
              <a:t>, phone 905-436-5098 &amp; survey at: </a:t>
            </a:r>
            <a:r>
              <a:rPr lang="en-CA" sz="1800" u="sng" dirty="0">
                <a:solidFill>
                  <a:srgbClr val="000000"/>
                </a:solidFill>
                <a:effectLst/>
                <a:ea typeface="Times New Roman" panose="02020603050405020304" pitchFamily="18" charset="0"/>
                <a:hlinkClick r:id="rId4"/>
              </a:rPr>
              <a:t>https://www.surveymonkey.com/r/DAWboundary2022-23</a:t>
            </a:r>
            <a:r>
              <a:rPr lang="en-CA" sz="1800" u="sng" dirty="0">
                <a:solidFill>
                  <a:srgbClr val="000000"/>
                </a:solidFill>
                <a:effectLst/>
                <a:ea typeface="Times New Roman" panose="02020603050405020304" pitchFamily="18" charset="0"/>
              </a:rPr>
              <a:t> </a:t>
            </a:r>
            <a:r>
              <a:rPr lang="en-US" sz="1800" dirty="0"/>
              <a:t>until March 23, 2022.  All input will be summarized in the April 19, 2022, Recommendation Report to Trustees.</a:t>
            </a:r>
          </a:p>
          <a:p>
            <a:pPr marL="393700" indent="-342900">
              <a:lnSpc>
                <a:spcPct val="100000"/>
              </a:lnSpc>
              <a:spcBef>
                <a:spcPts val="0"/>
              </a:spcBef>
              <a:spcAft>
                <a:spcPts val="600"/>
              </a:spcAft>
              <a:buClr>
                <a:srgbClr val="8A8B8A"/>
              </a:buClr>
            </a:pPr>
            <a:endParaRPr lang="en-US" dirty="0">
              <a:solidFill>
                <a:srgbClr val="8A8B8A"/>
              </a:solidFill>
            </a:endParaRPr>
          </a:p>
          <a:p>
            <a:pPr marL="50800" indent="0">
              <a:lnSpc>
                <a:spcPct val="100000"/>
              </a:lnSpc>
              <a:spcBef>
                <a:spcPts val="0"/>
              </a:spcBef>
              <a:spcAft>
                <a:spcPts val="600"/>
              </a:spcAft>
              <a:buClr>
                <a:srgbClr val="8A8B8A"/>
              </a:buClr>
            </a:pPr>
            <a:r>
              <a:rPr lang="en-US" dirty="0">
                <a:solidFill>
                  <a:srgbClr val="8A8B8A"/>
                </a:solidFill>
              </a:rPr>
              <a:t> </a:t>
            </a:r>
            <a:endParaRPr lang="en-CA" sz="2000" dirty="0">
              <a:solidFill>
                <a:srgbClr val="8A8B8A"/>
              </a:solidFill>
            </a:endParaRPr>
          </a:p>
        </p:txBody>
      </p:sp>
    </p:spTree>
    <p:extLst>
      <p:ext uri="{BB962C8B-B14F-4D97-AF65-F5344CB8AC3E}">
        <p14:creationId xmlns:p14="http://schemas.microsoft.com/office/powerpoint/2010/main" val="2697945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a:extLst>
              <a:ext uri="{FF2B5EF4-FFF2-40B4-BE49-F238E27FC236}">
                <a16:creationId xmlns:a16="http://schemas.microsoft.com/office/drawing/2014/main" id="{AE9C9C4B-C822-4DA0-A2FD-3D4FB30AC63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itle 2">
            <a:extLst>
              <a:ext uri="{FF2B5EF4-FFF2-40B4-BE49-F238E27FC236}">
                <a16:creationId xmlns:a16="http://schemas.microsoft.com/office/drawing/2014/main" id="{5C34C3C9-C8D0-49AD-ADA1-D8B871408A8B}"/>
              </a:ext>
            </a:extLst>
          </p:cNvPr>
          <p:cNvSpPr txBox="1">
            <a:spLocks noGrp="1"/>
          </p:cNvSpPr>
          <p:nvPr>
            <p:ph type="title" idx="4294967295"/>
          </p:nvPr>
        </p:nvSpPr>
        <p:spPr>
          <a:xfrm>
            <a:off x="838200" y="680436"/>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CA" sz="27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t>Boundary Review Initiation</a:t>
            </a:r>
            <a:br>
              <a:rPr kumimoji="0" lang="en-CA" sz="60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br>
            <a:endParaRPr kumimoji="0" lang="en-CA" sz="60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Google Shape;127;p14">
            <a:extLst>
              <a:ext uri="{FF2B5EF4-FFF2-40B4-BE49-F238E27FC236}">
                <a16:creationId xmlns:a16="http://schemas.microsoft.com/office/drawing/2014/main" id="{DD9413B1-7E9F-48A6-AE30-2156B5F1204C}"/>
              </a:ext>
            </a:extLst>
          </p:cNvPr>
          <p:cNvSpPr txBox="1">
            <a:spLocks/>
          </p:cNvSpPr>
          <p:nvPr/>
        </p:nvSpPr>
        <p:spPr>
          <a:xfrm>
            <a:off x="2014538" y="1333851"/>
            <a:ext cx="9605033" cy="448879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0900" lvl="1" indent="-342900">
              <a:lnSpc>
                <a:spcPct val="100000"/>
              </a:lnSpc>
              <a:spcBef>
                <a:spcPts val="0"/>
              </a:spcBef>
              <a:spcAft>
                <a:spcPts val="600"/>
              </a:spcAft>
              <a:buClr>
                <a:srgbClr val="8A8B8A"/>
              </a:buClr>
            </a:pPr>
            <a:endParaRPr lang="en-US" sz="800" i="1" dirty="0">
              <a:solidFill>
                <a:srgbClr val="8A8B8A"/>
              </a:solidFill>
            </a:endParaRPr>
          </a:p>
          <a:p>
            <a:pPr marL="393700" indent="-342900">
              <a:lnSpc>
                <a:spcPct val="100000"/>
              </a:lnSpc>
              <a:spcBef>
                <a:spcPts val="0"/>
              </a:spcBef>
              <a:spcAft>
                <a:spcPts val="600"/>
              </a:spcAft>
              <a:buClr>
                <a:srgbClr val="8A8B8A"/>
              </a:buClr>
            </a:pPr>
            <a:r>
              <a:rPr lang="en-US" sz="1800" dirty="0"/>
              <a:t>Donald A Wilson SS (DAWSS) is experiencing enrolment pressures resulting from the increased demand for French Immersion program and from new housing development in the area.</a:t>
            </a:r>
          </a:p>
          <a:p>
            <a:pPr marL="393700" indent="-342900">
              <a:lnSpc>
                <a:spcPct val="100000"/>
              </a:lnSpc>
              <a:spcBef>
                <a:spcPts val="0"/>
              </a:spcBef>
              <a:spcAft>
                <a:spcPts val="600"/>
              </a:spcAft>
              <a:buClr>
                <a:srgbClr val="8A8B8A"/>
              </a:buClr>
            </a:pPr>
            <a:r>
              <a:rPr lang="en-US" sz="1800" dirty="0"/>
              <a:t>For the 2022-23 school year, it is projected to operate at 153% utilization if all students are attending in-school learning  (projections include students attending in-school learning and virtual learning).</a:t>
            </a:r>
          </a:p>
          <a:p>
            <a:pPr marL="393700" indent="-342900">
              <a:lnSpc>
                <a:spcPct val="100000"/>
              </a:lnSpc>
              <a:spcBef>
                <a:spcPts val="0"/>
              </a:spcBef>
              <a:spcAft>
                <a:spcPts val="600"/>
              </a:spcAft>
              <a:buClr>
                <a:srgbClr val="8A8B8A"/>
              </a:buClr>
            </a:pPr>
            <a:r>
              <a:rPr lang="en-US" sz="1800" dirty="0"/>
              <a:t>Enrolment pressure is projected to increase over time as set out on the following slide.</a:t>
            </a:r>
          </a:p>
          <a:p>
            <a:pPr marL="393700" indent="-342900">
              <a:lnSpc>
                <a:spcPct val="100000"/>
              </a:lnSpc>
              <a:spcBef>
                <a:spcPts val="0"/>
              </a:spcBef>
              <a:spcAft>
                <a:spcPts val="600"/>
              </a:spcAft>
              <a:buClr>
                <a:srgbClr val="8A8B8A"/>
              </a:buClr>
            </a:pPr>
            <a:r>
              <a:rPr lang="en-US" sz="1800" dirty="0"/>
              <a:t>The school currently has 19 portables on site but only 18 can be used for classroom instruction.  The site can only accommodate a maximum of 22 portables.</a:t>
            </a:r>
          </a:p>
          <a:p>
            <a:pPr marL="393700" indent="-342900">
              <a:lnSpc>
                <a:spcPct val="100000"/>
              </a:lnSpc>
              <a:spcBef>
                <a:spcPts val="0"/>
              </a:spcBef>
              <a:spcAft>
                <a:spcPts val="600"/>
              </a:spcAft>
              <a:buClr>
                <a:srgbClr val="8A8B8A"/>
              </a:buClr>
            </a:pPr>
            <a:r>
              <a:rPr lang="en-US" sz="1800" dirty="0"/>
              <a:t>Even with additional portables, the school would face significant enrolment pressures while exceeding the washroom capacity and available parking would be insufficient.</a:t>
            </a:r>
          </a:p>
          <a:p>
            <a:pPr marL="393700" indent="-342900">
              <a:lnSpc>
                <a:spcPct val="100000"/>
              </a:lnSpc>
              <a:spcBef>
                <a:spcPts val="0"/>
              </a:spcBef>
              <a:spcAft>
                <a:spcPts val="600"/>
              </a:spcAft>
              <a:buClr>
                <a:srgbClr val="8A8B8A"/>
              </a:buClr>
            </a:pPr>
            <a:r>
              <a:rPr lang="en-US" sz="1800" dirty="0"/>
              <a:t>Program scheduling in specialized spaces (i.e., Gymnasia, Cafeteria) is a concern when trying to meet the needs of all students.</a:t>
            </a:r>
          </a:p>
          <a:p>
            <a:pPr marL="393700" indent="-342900">
              <a:lnSpc>
                <a:spcPct val="100000"/>
              </a:lnSpc>
              <a:spcBef>
                <a:spcPts val="0"/>
              </a:spcBef>
              <a:spcAft>
                <a:spcPts val="600"/>
              </a:spcAft>
              <a:buClr>
                <a:srgbClr val="8A8B8A"/>
              </a:buClr>
            </a:pPr>
            <a:r>
              <a:rPr lang="en-CA" sz="1800" dirty="0">
                <a:latin typeface="Calibri" panose="020F0502020204030204" pitchFamily="34" charset="0"/>
                <a:cs typeface="Calibri" panose="020F0502020204030204" pitchFamily="34" charset="0"/>
              </a:rPr>
              <a:t>The safety issues given the sheer number of students currently attending in-school classes will only increase for the coming September based on early projected enrolments</a:t>
            </a:r>
          </a:p>
          <a:p>
            <a:pPr marL="50800" indent="0">
              <a:lnSpc>
                <a:spcPct val="100000"/>
              </a:lnSpc>
              <a:spcBef>
                <a:spcPts val="0"/>
              </a:spcBef>
              <a:spcAft>
                <a:spcPts val="600"/>
              </a:spcAft>
              <a:buClr>
                <a:srgbClr val="8A8B8A"/>
              </a:buClr>
            </a:pPr>
            <a:r>
              <a:rPr lang="en-US" dirty="0">
                <a:solidFill>
                  <a:srgbClr val="8A8B8A"/>
                </a:solidFill>
              </a:rPr>
              <a:t> </a:t>
            </a:r>
            <a:endParaRPr lang="en-CA" sz="2000" dirty="0">
              <a:solidFill>
                <a:srgbClr val="8A8B8A"/>
              </a:solidFill>
            </a:endParaRPr>
          </a:p>
          <a:p>
            <a:pPr marL="393700" indent="-342900">
              <a:lnSpc>
                <a:spcPct val="100000"/>
              </a:lnSpc>
              <a:spcBef>
                <a:spcPts val="0"/>
              </a:spcBef>
              <a:spcAft>
                <a:spcPts val="600"/>
              </a:spcAft>
              <a:buClr>
                <a:srgbClr val="8A8B8A"/>
              </a:buClr>
            </a:pPr>
            <a:endParaRPr lang="en-US" sz="1800" dirty="0">
              <a:solidFill>
                <a:srgbClr val="8A8B8A"/>
              </a:solidFill>
            </a:endParaRPr>
          </a:p>
          <a:p>
            <a:pPr marL="393700" indent="-342900">
              <a:lnSpc>
                <a:spcPct val="100000"/>
              </a:lnSpc>
              <a:spcBef>
                <a:spcPts val="0"/>
              </a:spcBef>
              <a:spcAft>
                <a:spcPts val="600"/>
              </a:spcAft>
              <a:buClr>
                <a:srgbClr val="8A8B8A"/>
              </a:buClr>
            </a:pPr>
            <a:endParaRPr lang="en-US" sz="1800" dirty="0">
              <a:solidFill>
                <a:srgbClr val="8A8B8A"/>
              </a:solidFill>
            </a:endParaRPr>
          </a:p>
          <a:p>
            <a:pPr marL="393700" indent="-342900">
              <a:lnSpc>
                <a:spcPct val="100000"/>
              </a:lnSpc>
              <a:spcBef>
                <a:spcPts val="0"/>
              </a:spcBef>
              <a:spcAft>
                <a:spcPts val="600"/>
              </a:spcAft>
              <a:buClr>
                <a:srgbClr val="8A8B8A"/>
              </a:buClr>
            </a:pPr>
            <a:endParaRPr lang="en-US" sz="1800" dirty="0">
              <a:solidFill>
                <a:srgbClr val="8A8B8A"/>
              </a:solidFill>
            </a:endParaRPr>
          </a:p>
          <a:p>
            <a:pPr marL="393700" indent="-342900">
              <a:lnSpc>
                <a:spcPct val="100000"/>
              </a:lnSpc>
              <a:spcBef>
                <a:spcPts val="0"/>
              </a:spcBef>
              <a:spcAft>
                <a:spcPts val="600"/>
              </a:spcAft>
              <a:buClr>
                <a:srgbClr val="8A8B8A"/>
              </a:buClr>
            </a:pPr>
            <a:endParaRPr lang="en-US" dirty="0">
              <a:solidFill>
                <a:srgbClr val="8A8B8A"/>
              </a:solidFill>
            </a:endParaRPr>
          </a:p>
        </p:txBody>
      </p:sp>
    </p:spTree>
    <p:extLst>
      <p:ext uri="{BB962C8B-B14F-4D97-AF65-F5344CB8AC3E}">
        <p14:creationId xmlns:p14="http://schemas.microsoft.com/office/powerpoint/2010/main" val="4194685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a:extLst>
              <a:ext uri="{FF2B5EF4-FFF2-40B4-BE49-F238E27FC236}">
                <a16:creationId xmlns:a16="http://schemas.microsoft.com/office/drawing/2014/main" id="{F1619E9E-B5AE-4AF3-95AE-3774BD32DFF6}"/>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3946"/>
            <a:ext cx="12191980" cy="6856718"/>
          </a:xfrm>
          <a:prstGeom prst="rect">
            <a:avLst/>
          </a:prstGeom>
        </p:spPr>
      </p:pic>
      <p:sp>
        <p:nvSpPr>
          <p:cNvPr id="4" name="Title 2">
            <a:extLst>
              <a:ext uri="{FF2B5EF4-FFF2-40B4-BE49-F238E27FC236}">
                <a16:creationId xmlns:a16="http://schemas.microsoft.com/office/drawing/2014/main" id="{765CA623-931B-411D-89A4-61E9699B03C0}"/>
              </a:ext>
            </a:extLst>
          </p:cNvPr>
          <p:cNvSpPr txBox="1">
            <a:spLocks noGrp="1"/>
          </p:cNvSpPr>
          <p:nvPr>
            <p:ph type="title" idx="4294967295"/>
          </p:nvPr>
        </p:nvSpPr>
        <p:spPr>
          <a:xfrm>
            <a:off x="1185042" y="780585"/>
            <a:ext cx="10515600" cy="11374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CA" sz="27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t>Boundary Review Initiation -- Cont’d</a:t>
            </a:r>
            <a:br>
              <a:rPr kumimoji="0" lang="en-CA" sz="60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br>
            <a:endParaRPr kumimoji="0" lang="en-CA" sz="60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Google Shape;127;p14">
            <a:extLst>
              <a:ext uri="{FF2B5EF4-FFF2-40B4-BE49-F238E27FC236}">
                <a16:creationId xmlns:a16="http://schemas.microsoft.com/office/drawing/2014/main" id="{17C3CC74-EF11-4DE6-8CC9-7D23336B188D}"/>
              </a:ext>
              <a:ext uri="{C183D7F6-B498-43B3-948B-1728B52AA6E4}">
                <adec:decorative xmlns:adec="http://schemas.microsoft.com/office/drawing/2017/decorative" val="1"/>
              </a:ext>
            </a:extLst>
          </p:cNvPr>
          <p:cNvSpPr txBox="1">
            <a:spLocks/>
          </p:cNvSpPr>
          <p:nvPr/>
        </p:nvSpPr>
        <p:spPr>
          <a:xfrm>
            <a:off x="0" y="1985963"/>
            <a:ext cx="10710863" cy="416242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3700" indent="-342900">
              <a:lnSpc>
                <a:spcPct val="100000"/>
              </a:lnSpc>
              <a:spcBef>
                <a:spcPts val="0"/>
              </a:spcBef>
              <a:spcAft>
                <a:spcPts val="600"/>
              </a:spcAft>
              <a:buClr>
                <a:srgbClr val="8A8B8A"/>
              </a:buClr>
            </a:pPr>
            <a:endParaRPr lang="en-US" sz="1800" i="1" dirty="0">
              <a:solidFill>
                <a:srgbClr val="8A8B8A"/>
              </a:solidFill>
            </a:endParaRPr>
          </a:p>
          <a:p>
            <a:pPr marL="393700" indent="-342900">
              <a:lnSpc>
                <a:spcPct val="100000"/>
              </a:lnSpc>
              <a:spcBef>
                <a:spcPts val="0"/>
              </a:spcBef>
              <a:spcAft>
                <a:spcPts val="600"/>
              </a:spcAft>
              <a:buClr>
                <a:srgbClr val="8A8B8A"/>
              </a:buClr>
            </a:pPr>
            <a:endParaRPr lang="en-US" dirty="0">
              <a:solidFill>
                <a:srgbClr val="8A8B8A"/>
              </a:solidFill>
            </a:endParaRPr>
          </a:p>
          <a:p>
            <a:pPr marL="50800" indent="0">
              <a:lnSpc>
                <a:spcPct val="100000"/>
              </a:lnSpc>
              <a:spcBef>
                <a:spcPts val="0"/>
              </a:spcBef>
              <a:spcAft>
                <a:spcPts val="600"/>
              </a:spcAft>
              <a:buClr>
                <a:srgbClr val="8A8B8A"/>
              </a:buClr>
            </a:pPr>
            <a:r>
              <a:rPr lang="en-US" dirty="0">
                <a:solidFill>
                  <a:srgbClr val="8A8B8A"/>
                </a:solidFill>
              </a:rPr>
              <a:t> </a:t>
            </a:r>
            <a:endParaRPr lang="en-CA" sz="2000" dirty="0">
              <a:solidFill>
                <a:srgbClr val="8A8B8A"/>
              </a:solidFill>
            </a:endParaRPr>
          </a:p>
        </p:txBody>
      </p:sp>
      <p:pic>
        <p:nvPicPr>
          <p:cNvPr id="6" name="Picture 5" descr="Donald A Wilson SS Utilization Table showing enrolment pressure over 6 years from 2021-22 to 2026-27 school years.  Pressure based on Board classroom loading of 21 pupil places compared to enrolment and on Ministry classroom loading of 23 pupil places compared to enrolment with Board loading at 143% increasing to 169% over the 6 years and Ministry loading at 131% increasing to 155% over the 6 years">
            <a:extLst>
              <a:ext uri="{FF2B5EF4-FFF2-40B4-BE49-F238E27FC236}">
                <a16:creationId xmlns:a16="http://schemas.microsoft.com/office/drawing/2014/main" id="{7985B663-E7D3-4FF6-96CF-7D104AEF8B21}"/>
              </a:ext>
            </a:extLst>
          </p:cNvPr>
          <p:cNvPicPr>
            <a:picLocks noChangeAspect="1"/>
          </p:cNvPicPr>
          <p:nvPr/>
        </p:nvPicPr>
        <p:blipFill>
          <a:blip r:embed="rId3"/>
          <a:stretch>
            <a:fillRect/>
          </a:stretch>
        </p:blipFill>
        <p:spPr>
          <a:xfrm>
            <a:off x="2884379" y="2096762"/>
            <a:ext cx="7703820" cy="3614421"/>
          </a:xfrm>
          <a:prstGeom prst="rect">
            <a:avLst/>
          </a:prstGeom>
        </p:spPr>
      </p:pic>
    </p:spTree>
    <p:extLst>
      <p:ext uri="{BB962C8B-B14F-4D97-AF65-F5344CB8AC3E}">
        <p14:creationId xmlns:p14="http://schemas.microsoft.com/office/powerpoint/2010/main" val="2888903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a:extLst>
              <a:ext uri="{FF2B5EF4-FFF2-40B4-BE49-F238E27FC236}">
                <a16:creationId xmlns:a16="http://schemas.microsoft.com/office/drawing/2014/main" id="{AB491B51-1B32-4C58-849A-9726EF8B6E6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47562"/>
            <a:ext cx="12191980" cy="6905562"/>
          </a:xfrm>
          <a:prstGeom prst="rect">
            <a:avLst/>
          </a:prstGeom>
        </p:spPr>
      </p:pic>
      <p:sp>
        <p:nvSpPr>
          <p:cNvPr id="4" name="Title 2">
            <a:extLst>
              <a:ext uri="{FF2B5EF4-FFF2-40B4-BE49-F238E27FC236}">
                <a16:creationId xmlns:a16="http://schemas.microsoft.com/office/drawing/2014/main" id="{E46B87DB-C59C-4404-A4BD-B286D1DB5B50}"/>
              </a:ext>
            </a:extLst>
          </p:cNvPr>
          <p:cNvSpPr txBox="1">
            <a:spLocks noGrp="1"/>
          </p:cNvSpPr>
          <p:nvPr>
            <p:ph type="title" idx="4294967295"/>
          </p:nvPr>
        </p:nvSpPr>
        <p:spPr>
          <a:xfrm>
            <a:off x="980090" y="259644"/>
            <a:ext cx="10515600" cy="13238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CA" sz="27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t>School Community Concerns</a:t>
            </a:r>
            <a:br>
              <a:rPr kumimoji="0" lang="en-CA" sz="60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br>
            <a:endParaRPr kumimoji="0" lang="en-CA" sz="60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Google Shape;127;p14">
            <a:extLst>
              <a:ext uri="{FF2B5EF4-FFF2-40B4-BE49-F238E27FC236}">
                <a16:creationId xmlns:a16="http://schemas.microsoft.com/office/drawing/2014/main" id="{41387439-DAE5-4C45-B0D1-F9C77804597D}"/>
              </a:ext>
            </a:extLst>
          </p:cNvPr>
          <p:cNvSpPr txBox="1">
            <a:spLocks/>
          </p:cNvSpPr>
          <p:nvPr/>
        </p:nvSpPr>
        <p:spPr>
          <a:xfrm>
            <a:off x="621436" y="1023457"/>
            <a:ext cx="10874254" cy="45720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0900" lvl="1" indent="-342900">
              <a:lnSpc>
                <a:spcPct val="100000"/>
              </a:lnSpc>
              <a:spcBef>
                <a:spcPts val="0"/>
              </a:spcBef>
              <a:spcAft>
                <a:spcPts val="600"/>
              </a:spcAft>
              <a:buClr>
                <a:srgbClr val="8A8B8A"/>
              </a:buClr>
            </a:pPr>
            <a:endParaRPr lang="en-US" sz="1400" dirty="0">
              <a:solidFill>
                <a:srgbClr val="8A8B8A"/>
              </a:solidFill>
            </a:endParaRPr>
          </a:p>
          <a:p>
            <a:pPr marL="1308100" lvl="2" indent="-342900">
              <a:lnSpc>
                <a:spcPct val="100000"/>
              </a:lnSpc>
              <a:spcBef>
                <a:spcPts val="0"/>
              </a:spcBef>
              <a:spcAft>
                <a:spcPts val="600"/>
              </a:spcAft>
              <a:buClr>
                <a:srgbClr val="8A8B8A"/>
              </a:buClr>
            </a:pPr>
            <a:r>
              <a:rPr lang="en-CA" dirty="0">
                <a:latin typeface="Calibri" panose="020F0502020204030204" pitchFamily="34" charset="0"/>
                <a:cs typeface="Calibri" panose="020F0502020204030204" pitchFamily="34" charset="0"/>
              </a:rPr>
              <a:t>Overcrowding at Donald A Wilson SS has resulted in traffic congestion as students are dropped off and picked up.</a:t>
            </a:r>
          </a:p>
          <a:p>
            <a:pPr marL="1308100" lvl="2" indent="-342900">
              <a:lnSpc>
                <a:spcPct val="100000"/>
              </a:lnSpc>
              <a:spcBef>
                <a:spcPts val="0"/>
              </a:spcBef>
              <a:spcAft>
                <a:spcPts val="600"/>
              </a:spcAft>
              <a:buClr>
                <a:srgbClr val="8A8B8A"/>
              </a:buClr>
            </a:pPr>
            <a:endParaRPr lang="en-CA" dirty="0">
              <a:latin typeface="Calibri" panose="020F0502020204030204" pitchFamily="34" charset="0"/>
              <a:cs typeface="Calibri" panose="020F0502020204030204" pitchFamily="34" charset="0"/>
            </a:endParaRPr>
          </a:p>
          <a:p>
            <a:pPr marL="1308100" lvl="2">
              <a:lnSpc>
                <a:spcPct val="100000"/>
              </a:lnSpc>
              <a:spcBef>
                <a:spcPts val="0"/>
              </a:spcBef>
              <a:spcAft>
                <a:spcPts val="600"/>
              </a:spcAft>
              <a:buClr>
                <a:srgbClr val="8A8B8A"/>
              </a:buClr>
            </a:pPr>
            <a:r>
              <a:rPr lang="en-CA" dirty="0">
                <a:latin typeface="Calibri" panose="020F0502020204030204" pitchFamily="34" charset="0"/>
                <a:cs typeface="Calibri" panose="020F0502020204030204" pitchFamily="34" charset="0"/>
              </a:rPr>
              <a:t>The cafeteria cannot accommodate all students being on lunch at the same time.  The school has, as a result, expanded to two lunch periods.  </a:t>
            </a:r>
          </a:p>
          <a:p>
            <a:pPr marL="1765300" lvl="3">
              <a:lnSpc>
                <a:spcPct val="100000"/>
              </a:lnSpc>
              <a:spcBef>
                <a:spcPts val="0"/>
              </a:spcBef>
              <a:spcAft>
                <a:spcPts val="600"/>
              </a:spcAft>
              <a:buClr>
                <a:srgbClr val="8A8B8A"/>
              </a:buClr>
            </a:pPr>
            <a:r>
              <a:rPr lang="en-CA" dirty="0">
                <a:latin typeface="Calibri" panose="020F0502020204030204" pitchFamily="34" charset="0"/>
                <a:cs typeface="Calibri" panose="020F0502020204030204" pitchFamily="34" charset="0"/>
              </a:rPr>
              <a:t>Four periods are needed to keep the number of students in a lunch period at a manageable level; however existing restrictions make this challenging.</a:t>
            </a:r>
          </a:p>
          <a:p>
            <a:pPr marL="1308100" lvl="2" indent="-342900">
              <a:lnSpc>
                <a:spcPct val="100000"/>
              </a:lnSpc>
              <a:spcBef>
                <a:spcPts val="0"/>
              </a:spcBef>
              <a:spcAft>
                <a:spcPts val="600"/>
              </a:spcAft>
              <a:buClr>
                <a:srgbClr val="8A8B8A"/>
              </a:buClr>
            </a:pPr>
            <a:endParaRPr lang="en-CA" dirty="0">
              <a:latin typeface="Calibri" panose="020F0502020204030204" pitchFamily="34" charset="0"/>
              <a:cs typeface="Calibri" panose="020F0502020204030204" pitchFamily="34" charset="0"/>
            </a:endParaRPr>
          </a:p>
          <a:p>
            <a:pPr marL="1308100" lvl="2" indent="-342900">
              <a:lnSpc>
                <a:spcPct val="100000"/>
              </a:lnSpc>
              <a:spcBef>
                <a:spcPts val="0"/>
              </a:spcBef>
              <a:spcAft>
                <a:spcPts val="600"/>
              </a:spcAft>
              <a:buClr>
                <a:srgbClr val="8A8B8A"/>
              </a:buClr>
            </a:pPr>
            <a:r>
              <a:rPr lang="en-CA" dirty="0">
                <a:latin typeface="Calibri" panose="020F0502020204030204" pitchFamily="34" charset="0"/>
                <a:cs typeface="Calibri" panose="020F0502020204030204" pitchFamily="34" charset="0"/>
              </a:rPr>
              <a:t>The safety issues given the sheer number of students currently attending in-school classes will only increase for the coming September based on early projected enrolments</a:t>
            </a:r>
          </a:p>
          <a:p>
            <a:pPr marL="965200" lvl="2" indent="0">
              <a:lnSpc>
                <a:spcPct val="100000"/>
              </a:lnSpc>
              <a:spcBef>
                <a:spcPts val="0"/>
              </a:spcBef>
              <a:spcAft>
                <a:spcPts val="600"/>
              </a:spcAft>
              <a:buClr>
                <a:srgbClr val="8A8B8A"/>
              </a:buClr>
            </a:pPr>
            <a:r>
              <a:rPr lang="en-CA" sz="1600" dirty="0">
                <a:solidFill>
                  <a:srgbClr val="8A8B8A"/>
                </a:solidFill>
                <a:latin typeface="Calibri" panose="020F0502020204030204" pitchFamily="34" charset="0"/>
                <a:cs typeface="Calibri" panose="020F0502020204030204" pitchFamily="34" charset="0"/>
              </a:rPr>
              <a:t>  </a:t>
            </a:r>
          </a:p>
          <a:p>
            <a:pPr marL="50800" indent="0">
              <a:lnSpc>
                <a:spcPct val="100000"/>
              </a:lnSpc>
              <a:spcBef>
                <a:spcPts val="0"/>
              </a:spcBef>
              <a:spcAft>
                <a:spcPts val="600"/>
              </a:spcAft>
              <a:buClr>
                <a:srgbClr val="8A8B8A"/>
              </a:buClr>
            </a:pPr>
            <a:r>
              <a:rPr lang="en-US" dirty="0">
                <a:solidFill>
                  <a:srgbClr val="8A8B8A"/>
                </a:solidFill>
              </a:rPr>
              <a:t> </a:t>
            </a:r>
            <a:endParaRPr lang="en-CA" sz="2000" dirty="0">
              <a:solidFill>
                <a:srgbClr val="8A8B8A"/>
              </a:solidFill>
            </a:endParaRPr>
          </a:p>
          <a:p>
            <a:pPr marL="1308100" lvl="2" indent="-342900">
              <a:lnSpc>
                <a:spcPct val="100000"/>
              </a:lnSpc>
              <a:spcBef>
                <a:spcPts val="0"/>
              </a:spcBef>
              <a:spcAft>
                <a:spcPts val="600"/>
              </a:spcAft>
              <a:buClr>
                <a:srgbClr val="8A8B8A"/>
              </a:buClr>
            </a:pPr>
            <a:endParaRPr lang="en-CA" sz="1600" dirty="0">
              <a:solidFill>
                <a:srgbClr val="8A8B8A"/>
              </a:solidFill>
              <a:latin typeface="Calibri" panose="020F0502020204030204" pitchFamily="34" charset="0"/>
              <a:cs typeface="Calibri" panose="020F0502020204030204" pitchFamily="34" charset="0"/>
            </a:endParaRPr>
          </a:p>
          <a:p>
            <a:pPr marL="850900" lvl="1" indent="-342900">
              <a:lnSpc>
                <a:spcPct val="100000"/>
              </a:lnSpc>
              <a:spcBef>
                <a:spcPts val="0"/>
              </a:spcBef>
              <a:spcAft>
                <a:spcPts val="600"/>
              </a:spcAft>
              <a:buClr>
                <a:srgbClr val="8A8B8A"/>
              </a:buClr>
            </a:pPr>
            <a:endParaRPr lang="en-US" sz="1800" i="1" dirty="0">
              <a:solidFill>
                <a:srgbClr val="8A8B8A"/>
              </a:solidFill>
            </a:endParaRPr>
          </a:p>
          <a:p>
            <a:pPr marL="393700" indent="-342900">
              <a:lnSpc>
                <a:spcPct val="100000"/>
              </a:lnSpc>
              <a:spcBef>
                <a:spcPts val="0"/>
              </a:spcBef>
              <a:spcAft>
                <a:spcPts val="600"/>
              </a:spcAft>
              <a:buClr>
                <a:srgbClr val="8A8B8A"/>
              </a:buClr>
            </a:pPr>
            <a:endParaRPr lang="en-US" dirty="0">
              <a:solidFill>
                <a:srgbClr val="8A8B8A"/>
              </a:solidFill>
            </a:endParaRPr>
          </a:p>
        </p:txBody>
      </p:sp>
    </p:spTree>
    <p:extLst>
      <p:ext uri="{BB962C8B-B14F-4D97-AF65-F5344CB8AC3E}">
        <p14:creationId xmlns:p14="http://schemas.microsoft.com/office/powerpoint/2010/main" val="2519418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06630-7DA9-45C9-B7DF-652BA99EF86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4" name="Title 2">
            <a:extLst>
              <a:ext uri="{FF2B5EF4-FFF2-40B4-BE49-F238E27FC236}">
                <a16:creationId xmlns:a16="http://schemas.microsoft.com/office/drawing/2014/main" id="{50BF2F1C-53AA-45B7-B4D5-7C2944704F4A}"/>
              </a:ext>
            </a:extLst>
          </p:cNvPr>
          <p:cNvSpPr txBox="1">
            <a:spLocks noGrp="1"/>
          </p:cNvSpPr>
          <p:nvPr>
            <p:ph type="title" idx="4294967295"/>
          </p:nvPr>
        </p:nvSpPr>
        <p:spPr>
          <a:xfrm>
            <a:off x="838200" y="180622"/>
            <a:ext cx="10515600" cy="12096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CA" sz="32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br>
            <a:r>
              <a:rPr kumimoji="0" lang="en-CA" sz="27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t>Proposed Solution</a:t>
            </a:r>
            <a:br>
              <a:rPr kumimoji="0" lang="en-CA" sz="60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br>
            <a:endParaRPr kumimoji="0" lang="en-CA" sz="60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Google Shape;127;p14">
            <a:extLst>
              <a:ext uri="{FF2B5EF4-FFF2-40B4-BE49-F238E27FC236}">
                <a16:creationId xmlns:a16="http://schemas.microsoft.com/office/drawing/2014/main" id="{7110F8A0-5366-41C3-AA6A-C44EE9FF3388}"/>
              </a:ext>
            </a:extLst>
          </p:cNvPr>
          <p:cNvSpPr txBox="1">
            <a:spLocks/>
          </p:cNvSpPr>
          <p:nvPr/>
        </p:nvSpPr>
        <p:spPr>
          <a:xfrm>
            <a:off x="508063" y="721453"/>
            <a:ext cx="10250487" cy="5461203"/>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3700" indent="-342900">
              <a:lnSpc>
                <a:spcPct val="100000"/>
              </a:lnSpc>
              <a:spcBef>
                <a:spcPts val="0"/>
              </a:spcBef>
              <a:spcAft>
                <a:spcPts val="600"/>
              </a:spcAft>
              <a:buClr>
                <a:srgbClr val="8A8B8A"/>
              </a:buClr>
            </a:pPr>
            <a:r>
              <a:rPr lang="en-US" sz="1800" dirty="0"/>
              <a:t>For the 2022-23 school year, relocate a portion of the students at DAWSS who currently reside within the following attendance boundary areas as follows:</a:t>
            </a:r>
          </a:p>
          <a:p>
            <a:pPr marL="850900" lvl="1" indent="-342900">
              <a:lnSpc>
                <a:spcPct val="100000"/>
              </a:lnSpc>
              <a:spcBef>
                <a:spcPts val="0"/>
              </a:spcBef>
              <a:spcAft>
                <a:spcPts val="600"/>
              </a:spcAft>
              <a:buClr>
                <a:srgbClr val="8A8B8A"/>
              </a:buClr>
            </a:pPr>
            <a:r>
              <a:rPr lang="en-US" sz="1800" dirty="0"/>
              <a:t>French Immersion program – John Dryden PS and Julie Payette PS to Anderson CVI to create a new French Immersion program;</a:t>
            </a:r>
          </a:p>
          <a:p>
            <a:pPr marL="850900" lvl="1" indent="-342900">
              <a:lnSpc>
                <a:spcPct val="100000"/>
              </a:lnSpc>
              <a:spcBef>
                <a:spcPts val="0"/>
              </a:spcBef>
              <a:spcAft>
                <a:spcPts val="600"/>
              </a:spcAft>
              <a:buClr>
                <a:srgbClr val="8A8B8A"/>
              </a:buClr>
            </a:pPr>
            <a:r>
              <a:rPr lang="en-US" sz="1800" dirty="0"/>
              <a:t>Students currently in Grade 8 attending the French Immersion programs at John Dryden PS and Julie Payette PS would attend the French Immersion program at Anderson CVI instead of the French Immersion program at DAWSS ;</a:t>
            </a:r>
          </a:p>
          <a:p>
            <a:pPr marL="850900" lvl="1" indent="-342900">
              <a:lnSpc>
                <a:spcPct val="100000"/>
              </a:lnSpc>
              <a:spcBef>
                <a:spcPts val="0"/>
              </a:spcBef>
              <a:spcAft>
                <a:spcPts val="600"/>
              </a:spcAft>
              <a:buClr>
                <a:srgbClr val="8A8B8A"/>
              </a:buClr>
            </a:pPr>
            <a:r>
              <a:rPr lang="en-US" sz="1800" dirty="0"/>
              <a:t>Regular program – Ormiston PS and Robert Munsch PS to Sinclair SS;</a:t>
            </a:r>
          </a:p>
          <a:p>
            <a:pPr marL="850900" lvl="1" indent="-342900">
              <a:lnSpc>
                <a:spcPct val="100000"/>
              </a:lnSpc>
              <a:spcBef>
                <a:spcPts val="0"/>
              </a:spcBef>
              <a:spcAft>
                <a:spcPts val="600"/>
              </a:spcAft>
              <a:buClr>
                <a:srgbClr val="8A8B8A"/>
              </a:buClr>
            </a:pPr>
            <a:r>
              <a:rPr lang="en-US" sz="1800" dirty="0"/>
              <a:t>Students currently in Grade 8 attending the Regular programs at Robert Munsch PS  and in </a:t>
            </a:r>
            <a:r>
              <a:rPr lang="en-CA" sz="1800" dirty="0">
                <a:latin typeface="Calibri" panose="020F0502020204030204" pitchFamily="34" charset="0"/>
                <a:cs typeface="Calibri" panose="020F0502020204030204" pitchFamily="34" charset="0"/>
              </a:rPr>
              <a:t>the holding area attending Ormiston PS would attend Sinclair SS instead of the Regular program at DAWSS. </a:t>
            </a:r>
          </a:p>
          <a:p>
            <a:pPr marL="850900" lvl="1" indent="-342900">
              <a:lnSpc>
                <a:spcPct val="100000"/>
              </a:lnSpc>
              <a:spcBef>
                <a:spcPts val="0"/>
              </a:spcBef>
              <a:spcAft>
                <a:spcPts val="600"/>
              </a:spcAft>
              <a:buClr>
                <a:srgbClr val="8A8B8A"/>
              </a:buClr>
            </a:pPr>
            <a:endParaRPr lang="en-CA" sz="1600" dirty="0">
              <a:latin typeface="Calibri" panose="020F0502020204030204" pitchFamily="34" charset="0"/>
              <a:cs typeface="Calibri" panose="020F0502020204030204" pitchFamily="34" charset="0"/>
            </a:endParaRPr>
          </a:p>
          <a:p>
            <a:pPr marL="393700" indent="-342900">
              <a:lnSpc>
                <a:spcPct val="100000"/>
              </a:lnSpc>
              <a:spcBef>
                <a:spcPts val="0"/>
              </a:spcBef>
              <a:spcAft>
                <a:spcPts val="600"/>
              </a:spcAft>
              <a:buClr>
                <a:srgbClr val="8A8B8A"/>
              </a:buClr>
            </a:pPr>
            <a:r>
              <a:rPr lang="en-CA" sz="1800" dirty="0">
                <a:latin typeface="Calibri" panose="020F0502020204030204" pitchFamily="34" charset="0"/>
                <a:cs typeface="Calibri" panose="020F0502020204030204" pitchFamily="34" charset="0"/>
              </a:rPr>
              <a:t>More details about the two proposed options for consultation are provided in the following slides.</a:t>
            </a:r>
          </a:p>
          <a:p>
            <a:pPr marL="850900" lvl="1" indent="-342900">
              <a:lnSpc>
                <a:spcPct val="100000"/>
              </a:lnSpc>
              <a:spcBef>
                <a:spcPts val="0"/>
              </a:spcBef>
              <a:spcAft>
                <a:spcPts val="600"/>
              </a:spcAft>
              <a:buClr>
                <a:srgbClr val="8A8B8A"/>
              </a:buClr>
            </a:pPr>
            <a:r>
              <a:rPr lang="en-CA" sz="1800" dirty="0">
                <a:latin typeface="Calibri" panose="020F0502020204030204" pitchFamily="34" charset="0"/>
                <a:cs typeface="Calibri" panose="020F0502020204030204" pitchFamily="34" charset="0"/>
              </a:rPr>
              <a:t>The two options consider the </a:t>
            </a:r>
            <a:r>
              <a:rPr lang="en-CA" sz="1800" u="sng" dirty="0">
                <a:latin typeface="Calibri" panose="020F0502020204030204" pitchFamily="34" charset="0"/>
                <a:cs typeface="Calibri" panose="020F0502020204030204" pitchFamily="34" charset="0"/>
              </a:rPr>
              <a:t>same boundary revisions</a:t>
            </a:r>
            <a:r>
              <a:rPr lang="en-CA" sz="1800" dirty="0">
                <a:latin typeface="Calibri" panose="020F0502020204030204" pitchFamily="34" charset="0"/>
                <a:cs typeface="Calibri" panose="020F0502020204030204" pitchFamily="34" charset="0"/>
              </a:rPr>
              <a:t>; however, the </a:t>
            </a:r>
            <a:r>
              <a:rPr lang="en-CA" sz="1800" u="sng" dirty="0">
                <a:latin typeface="Calibri" panose="020F0502020204030204" pitchFamily="34" charset="0"/>
                <a:cs typeface="Calibri" panose="020F0502020204030204" pitchFamily="34" charset="0"/>
              </a:rPr>
              <a:t>number of students</a:t>
            </a:r>
            <a:r>
              <a:rPr lang="en-CA" sz="1800" dirty="0">
                <a:latin typeface="Calibri" panose="020F0502020204030204" pitchFamily="34" charset="0"/>
                <a:cs typeface="Calibri" panose="020F0502020204030204" pitchFamily="34" charset="0"/>
              </a:rPr>
              <a:t> impacted varies depending on the option.  Students attending Virtual Schools have been included in the enrolment projections.</a:t>
            </a:r>
          </a:p>
          <a:p>
            <a:pPr marL="393700" indent="-342900">
              <a:lnSpc>
                <a:spcPct val="100000"/>
              </a:lnSpc>
              <a:spcBef>
                <a:spcPts val="0"/>
              </a:spcBef>
              <a:spcAft>
                <a:spcPts val="600"/>
              </a:spcAft>
              <a:buClr>
                <a:srgbClr val="8A8B8A"/>
              </a:buClr>
            </a:pPr>
            <a:endParaRPr lang="en-US" dirty="0">
              <a:solidFill>
                <a:srgbClr val="8A8B8A"/>
              </a:solidFill>
            </a:endParaRPr>
          </a:p>
          <a:p>
            <a:pPr marL="50800" indent="0">
              <a:lnSpc>
                <a:spcPct val="100000"/>
              </a:lnSpc>
              <a:spcBef>
                <a:spcPts val="0"/>
              </a:spcBef>
              <a:spcAft>
                <a:spcPts val="600"/>
              </a:spcAft>
              <a:buClr>
                <a:srgbClr val="8A8B8A"/>
              </a:buClr>
            </a:pPr>
            <a:r>
              <a:rPr lang="en-US" dirty="0">
                <a:solidFill>
                  <a:srgbClr val="8A8B8A"/>
                </a:solidFill>
              </a:rPr>
              <a:t> </a:t>
            </a:r>
            <a:endParaRPr lang="en-CA" sz="2000" dirty="0">
              <a:solidFill>
                <a:srgbClr val="8A8B8A"/>
              </a:solidFill>
            </a:endParaRPr>
          </a:p>
        </p:txBody>
      </p:sp>
    </p:spTree>
    <p:extLst>
      <p:ext uri="{BB962C8B-B14F-4D97-AF65-F5344CB8AC3E}">
        <p14:creationId xmlns:p14="http://schemas.microsoft.com/office/powerpoint/2010/main" val="2502270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C9C4B-C822-4DA0-A2FD-3D4FB30AC63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8" name="Title 3">
            <a:extLst>
              <a:ext uri="{FF2B5EF4-FFF2-40B4-BE49-F238E27FC236}">
                <a16:creationId xmlns:a16="http://schemas.microsoft.com/office/drawing/2014/main" id="{3BA8BB09-F172-458A-B2CA-890535ACA135}"/>
              </a:ext>
            </a:extLst>
          </p:cNvPr>
          <p:cNvSpPr txBox="1">
            <a:spLocks noGrp="1"/>
          </p:cNvSpPr>
          <p:nvPr>
            <p:ph type="title" idx="4294967295"/>
          </p:nvPr>
        </p:nvSpPr>
        <p:spPr>
          <a:xfrm>
            <a:off x="880844" y="394283"/>
            <a:ext cx="10472956" cy="12964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CA" sz="24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t>Existing FI Boundary – Donald A Wilson SS</a:t>
            </a:r>
            <a:br>
              <a:rPr kumimoji="0" lang="en-CA" sz="24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br>
            <a:br>
              <a:rPr kumimoji="0" lang="en-CA" sz="2400" b="1" i="0" u="none" strike="noStrike" kern="1200" cap="none" spc="0" normalizeH="0" baseline="0" noProof="0" dirty="0">
                <a:ln>
                  <a:noFill/>
                </a:ln>
                <a:solidFill>
                  <a:srgbClr val="00A4B3"/>
                </a:solidFill>
                <a:effectLst/>
                <a:uLnTx/>
                <a:uFillTx/>
                <a:latin typeface="Calibri" panose="020F0502020204030204" pitchFamily="34" charset="0"/>
                <a:ea typeface="+mj-ea"/>
                <a:cs typeface="Calibri" panose="020F0502020204030204" pitchFamily="34" charset="0"/>
              </a:rPr>
            </a:br>
            <a:endParaRPr kumimoji="0" lang="en-CA"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3">
            <a:extLst>
              <a:ext uri="{FF2B5EF4-FFF2-40B4-BE49-F238E27FC236}">
                <a16:creationId xmlns:a16="http://schemas.microsoft.com/office/drawing/2014/main" id="{F007D5B4-34D8-584D-9ED7-1BD5F82B6D76}"/>
              </a:ext>
            </a:extLst>
          </p:cNvPr>
          <p:cNvPicPr>
            <a:picLocks noChangeAspect="1"/>
          </p:cNvPicPr>
          <p:nvPr/>
        </p:nvPicPr>
        <p:blipFill>
          <a:blip r:embed="rId3"/>
          <a:stretch>
            <a:fillRect/>
          </a:stretch>
        </p:blipFill>
        <p:spPr>
          <a:xfrm>
            <a:off x="3021719" y="1345534"/>
            <a:ext cx="6582139" cy="5166030"/>
          </a:xfrm>
          <a:prstGeom prst="rect">
            <a:avLst/>
          </a:prstGeom>
        </p:spPr>
      </p:pic>
    </p:spTree>
    <p:extLst>
      <p:ext uri="{BB962C8B-B14F-4D97-AF65-F5344CB8AC3E}">
        <p14:creationId xmlns:p14="http://schemas.microsoft.com/office/powerpoint/2010/main" val="2017085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TotalTime>
  <Words>2064</Words>
  <Application>Microsoft Office PowerPoint</Application>
  <PresentationFormat>Widescreen</PresentationFormat>
  <Paragraphs>221</Paragraphs>
  <Slides>26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Donald A Wilson Secondary School Boundary Review – Virtual Public Meeting</vt:lpstr>
      <vt:lpstr>Agenda &amp; Process – March 8, 2022 Virtual Public Meeting </vt:lpstr>
      <vt:lpstr>Land Acknowledgement  The Durham District School Board acknowledges that many Indigenous Nations have longstanding relationships, both historic and modern, with the territories upon which our school board and schools are located. Today, this area is home to many Indigenous peoples from across Turtle Island. We acknowledge that the Durham Region forms a part of the traditional and treaty territory of the Mississaugas of Scugog Island First Nation, the Mississauga Peoples and the treaty territory of the Chippewas of Georgina Island First Nation. It is on these ancestral and treaty lands that we teach, live and learn.   This statement was co-created in partnership with the Mississaugas of Scugog Island First Nation and the Chippewas of Georgina Island.  </vt:lpstr>
      <vt:lpstr>Overview</vt:lpstr>
      <vt:lpstr>Boundary Review Initiation </vt:lpstr>
      <vt:lpstr>Boundary Review Initiation -- Cont’d </vt:lpstr>
      <vt:lpstr>School Community Concerns </vt:lpstr>
      <vt:lpstr> Proposed Solution </vt:lpstr>
      <vt:lpstr>Existing FI Boundary – Donald A Wilson SS  </vt:lpstr>
      <vt:lpstr>Proposed FI Boundary – Donald A Wilson SS and Anderson CVI </vt:lpstr>
      <vt:lpstr>Existing Regular Boundary – Donald A Wilson SS </vt:lpstr>
      <vt:lpstr> Proposed Regular Boundary – Donald A Wilson SS and Sinclair SS</vt:lpstr>
      <vt:lpstr>Option 1 – Grades 8 and 9 </vt:lpstr>
      <vt:lpstr>Option 1 – Grades 8 and 9 – Cont’d </vt:lpstr>
      <vt:lpstr>Option 1 – Impact – Donald A Wilson SS </vt:lpstr>
      <vt:lpstr>Option 1 – Impact -- Anderson CVI</vt:lpstr>
      <vt:lpstr>Option 1 – Impact -- Sinclair SS </vt:lpstr>
      <vt:lpstr>Option 2 – Grades 8, 9 and 10 </vt:lpstr>
      <vt:lpstr>Option 2 – Grades 8, 9 and 10 – Cont’d </vt:lpstr>
      <vt:lpstr>Option 2 – Impact – Donald A Wilson SS </vt:lpstr>
      <vt:lpstr>Option 2 – Impact -- Anderson CVI </vt:lpstr>
      <vt:lpstr>Option 2 – Impact -- Sinclair SS </vt:lpstr>
      <vt:lpstr>  Transportation &amp; Staffing</vt:lpstr>
      <vt:lpstr>Input Received to Date </vt:lpstr>
      <vt:lpstr>Input Received to Date</vt:lpstr>
      <vt:lpstr>Wrap Up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VENNING</dc:creator>
  <cp:lastModifiedBy>TERRI-LEE SANFORD</cp:lastModifiedBy>
  <cp:revision>54</cp:revision>
  <dcterms:created xsi:type="dcterms:W3CDTF">2021-12-03T14:27:02Z</dcterms:created>
  <dcterms:modified xsi:type="dcterms:W3CDTF">2022-03-14T15:12:43Z</dcterms:modified>
</cp:coreProperties>
</file>