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700" r:id="rId2"/>
    <p:sldId id="711" r:id="rId3"/>
    <p:sldId id="702" r:id="rId4"/>
    <p:sldId id="669" r:id="rId5"/>
    <p:sldId id="672" r:id="rId6"/>
    <p:sldId id="733" r:id="rId7"/>
    <p:sldId id="732" r:id="rId8"/>
    <p:sldId id="742" r:id="rId9"/>
    <p:sldId id="735" r:id="rId10"/>
    <p:sldId id="743" r:id="rId11"/>
    <p:sldId id="736" r:id="rId12"/>
    <p:sldId id="737" r:id="rId13"/>
    <p:sldId id="744" r:id="rId14"/>
    <p:sldId id="738" r:id="rId15"/>
    <p:sldId id="745" r:id="rId16"/>
    <p:sldId id="739" r:id="rId17"/>
    <p:sldId id="748" r:id="rId18"/>
    <p:sldId id="746" r:id="rId19"/>
    <p:sldId id="747" r:id="rId20"/>
    <p:sldId id="741"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rdon Mickovski" initials="GM" lastIdx="1" clrIdx="0"/>
  <p:cmAuthor id="1" name="Dallip, Lygia" initials="D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0"/>
    <a:srgbClr val="00853F"/>
    <a:srgbClr val="FF3333"/>
    <a:srgbClr val="FF6600"/>
    <a:srgbClr val="00C45D"/>
    <a:srgbClr val="538DD5"/>
    <a:srgbClr val="0082D2"/>
    <a:srgbClr val="04A42A"/>
    <a:srgbClr val="FBFBFB"/>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76" autoAdjust="0"/>
  </p:normalViewPr>
  <p:slideViewPr>
    <p:cSldViewPr>
      <p:cViewPr varScale="1">
        <p:scale>
          <a:sx n="105" d="100"/>
          <a:sy n="105" d="100"/>
        </p:scale>
        <p:origin x="738" y="96"/>
      </p:cViewPr>
      <p:guideLst>
        <p:guide orient="horz" pos="2160"/>
        <p:guide pos="3840"/>
      </p:guideLst>
    </p:cSldViewPr>
  </p:slideViewPr>
  <p:outlineViewPr>
    <p:cViewPr>
      <p:scale>
        <a:sx n="33" d="100"/>
        <a:sy n="33" d="100"/>
      </p:scale>
      <p:origin x="0" y="47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5B5EF-7B1D-4418-BF5A-1554C013FAB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9617404-D55D-4F9D-B4A6-C1E5C489449A}">
      <dgm:prSet phldrT="[Text]" custT="1"/>
      <dgm:spPr>
        <a:solidFill>
          <a:srgbClr val="928D60"/>
        </a:solidFill>
      </dgm:spPr>
      <dgm:t>
        <a:bodyPr/>
        <a:lstStyle/>
        <a:p>
          <a:pPr>
            <a:lnSpc>
              <a:spcPct val="100000"/>
            </a:lnSpc>
            <a:spcAft>
              <a:spcPts val="0"/>
            </a:spcAft>
          </a:pPr>
          <a:r>
            <a:rPr lang="en-US" sz="900" dirty="0">
              <a:latin typeface="Garamond" panose="02020404030301010803" pitchFamily="18" charset="0"/>
              <a:cs typeface="Arial" panose="020B0604020202020204" pitchFamily="34" charset="0"/>
            </a:rPr>
            <a:t>STEP 1</a:t>
          </a:r>
        </a:p>
        <a:p>
          <a:pPr>
            <a:lnSpc>
              <a:spcPct val="100000"/>
            </a:lnSpc>
            <a:spcAft>
              <a:spcPts val="0"/>
            </a:spcAft>
          </a:pPr>
          <a:r>
            <a:rPr lang="en-US" sz="900" dirty="0">
              <a:latin typeface="Garamond" panose="02020404030301010803" pitchFamily="18" charset="0"/>
              <a:cs typeface="Arial" panose="020B0604020202020204" pitchFamily="34" charset="0"/>
            </a:rPr>
            <a:t>Determine site acquisition costs</a:t>
          </a:r>
        </a:p>
      </dgm:t>
    </dgm:pt>
    <dgm:pt modelId="{395EF87C-3839-40C8-943D-69AFE89B8B9F}" type="parTrans" cxnId="{C7F0C130-F580-4163-A05A-A5D04AB30D3B}">
      <dgm:prSet/>
      <dgm:spPr/>
      <dgm:t>
        <a:bodyPr/>
        <a:lstStyle/>
        <a:p>
          <a:endParaRPr lang="en-US"/>
        </a:p>
      </dgm:t>
    </dgm:pt>
    <dgm:pt modelId="{2F57B48D-D69E-43C2-A742-2CA49AA8A09B}" type="sibTrans" cxnId="{C7F0C130-F580-4163-A05A-A5D04AB30D3B}">
      <dgm:prSet/>
      <dgm:spPr/>
      <dgm:t>
        <a:bodyPr/>
        <a:lstStyle/>
        <a:p>
          <a:endParaRPr lang="en-US"/>
        </a:p>
      </dgm:t>
    </dgm:pt>
    <dgm:pt modelId="{D4A289E2-A6C2-444E-AB12-6CC12C447095}">
      <dgm:prSet phldrT="[Text]" custT="1"/>
      <dgm:spPr>
        <a:solidFill>
          <a:srgbClr val="928D60"/>
        </a:solidFill>
      </dgm:spPr>
      <dgm:t>
        <a:bodyPr/>
        <a:lstStyle/>
        <a:p>
          <a:pPr>
            <a:lnSpc>
              <a:spcPct val="100000"/>
            </a:lnSpc>
            <a:spcAft>
              <a:spcPts val="0"/>
            </a:spcAft>
          </a:pPr>
          <a:r>
            <a:rPr lang="en-US" sz="900" dirty="0">
              <a:latin typeface="Garamond" panose="02020404030301010803" pitchFamily="18" charset="0"/>
              <a:cs typeface="Arial" panose="020B0604020202020204" pitchFamily="34" charset="0"/>
            </a:rPr>
            <a:t>STEP 3</a:t>
          </a:r>
        </a:p>
        <a:p>
          <a:pPr>
            <a:lnSpc>
              <a:spcPct val="100000"/>
            </a:lnSpc>
            <a:spcAft>
              <a:spcPts val="0"/>
            </a:spcAft>
          </a:pPr>
          <a:r>
            <a:rPr lang="en-US" sz="900" dirty="0">
              <a:latin typeface="Garamond" panose="02020404030301010803" pitchFamily="18" charset="0"/>
              <a:cs typeface="Arial" panose="020B0604020202020204" pitchFamily="34" charset="0"/>
            </a:rPr>
            <a:t>Escalate site acquisition / site development costs</a:t>
          </a:r>
        </a:p>
      </dgm:t>
    </dgm:pt>
    <dgm:pt modelId="{9AA56034-0328-4907-855C-219153553CF4}" type="parTrans" cxnId="{2EC79974-C69C-4F38-AEAF-B698BE1DC1C7}">
      <dgm:prSet/>
      <dgm:spPr/>
      <dgm:t>
        <a:bodyPr/>
        <a:lstStyle/>
        <a:p>
          <a:endParaRPr lang="en-US"/>
        </a:p>
      </dgm:t>
    </dgm:pt>
    <dgm:pt modelId="{D5E13A2A-74B4-427A-A562-0443467B9CC1}" type="sibTrans" cxnId="{2EC79974-C69C-4F38-AEAF-B698BE1DC1C7}">
      <dgm:prSet/>
      <dgm:spPr/>
      <dgm:t>
        <a:bodyPr/>
        <a:lstStyle/>
        <a:p>
          <a:endParaRPr lang="en-US"/>
        </a:p>
      </dgm:t>
    </dgm:pt>
    <dgm:pt modelId="{C1F26D95-038A-4342-A107-0745BA9DEF7A}">
      <dgm:prSet phldrT="[Text]" custT="1"/>
      <dgm:spPr>
        <a:solidFill>
          <a:srgbClr val="928D60"/>
        </a:solidFill>
      </dgm:spPr>
      <dgm:t>
        <a:bodyPr/>
        <a:lstStyle/>
        <a:p>
          <a:pPr>
            <a:lnSpc>
              <a:spcPct val="100000"/>
            </a:lnSpc>
            <a:spcAft>
              <a:spcPts val="0"/>
            </a:spcAft>
          </a:pPr>
          <a:r>
            <a:rPr lang="en-US" sz="900" dirty="0">
              <a:latin typeface="Garamond" panose="02020404030301010803" pitchFamily="18" charset="0"/>
              <a:cs typeface="Arial" panose="020B0604020202020204" pitchFamily="34" charset="0"/>
            </a:rPr>
            <a:t>STEP 2</a:t>
          </a:r>
        </a:p>
        <a:p>
          <a:pPr>
            <a:lnSpc>
              <a:spcPct val="100000"/>
            </a:lnSpc>
            <a:spcAft>
              <a:spcPts val="0"/>
            </a:spcAft>
          </a:pPr>
          <a:r>
            <a:rPr lang="en-US" sz="900" dirty="0">
              <a:latin typeface="Garamond" panose="02020404030301010803" pitchFamily="18" charset="0"/>
              <a:cs typeface="Arial" panose="020B0604020202020204" pitchFamily="34" charset="0"/>
            </a:rPr>
            <a:t>Identify site development / study costs</a:t>
          </a:r>
        </a:p>
      </dgm:t>
    </dgm:pt>
    <dgm:pt modelId="{4091BABA-E2DD-4FA4-BB66-02AD55DF6837}" type="parTrans" cxnId="{22448E7F-6DFB-45A0-9D69-1C004FA155F1}">
      <dgm:prSet/>
      <dgm:spPr/>
      <dgm:t>
        <a:bodyPr/>
        <a:lstStyle/>
        <a:p>
          <a:endParaRPr lang="en-US"/>
        </a:p>
      </dgm:t>
    </dgm:pt>
    <dgm:pt modelId="{9A9D4D54-D463-4F9A-A92E-94A3EF184A00}" type="sibTrans" cxnId="{22448E7F-6DFB-45A0-9D69-1C004FA155F1}">
      <dgm:prSet/>
      <dgm:spPr/>
      <dgm:t>
        <a:bodyPr/>
        <a:lstStyle/>
        <a:p>
          <a:endParaRPr lang="en-US"/>
        </a:p>
      </dgm:t>
    </dgm:pt>
    <dgm:pt modelId="{4EDF5B21-9356-4DA9-B964-C3C404ACF1D8}">
      <dgm:prSet phldrT="[Text]" custT="1"/>
      <dgm:spPr>
        <a:solidFill>
          <a:srgbClr val="B8B492"/>
        </a:solidFill>
      </dgm:spPr>
      <dgm:t>
        <a:bodyPr/>
        <a:lstStyle/>
        <a:p>
          <a:pPr>
            <a:lnSpc>
              <a:spcPct val="100000"/>
            </a:lnSpc>
            <a:spcAft>
              <a:spcPts val="0"/>
            </a:spcAft>
          </a:pPr>
          <a:r>
            <a:rPr lang="en-US" sz="900" dirty="0">
              <a:solidFill>
                <a:schemeClr val="tx1"/>
              </a:solidFill>
              <a:latin typeface="Garamond" panose="02020404030301010803" pitchFamily="18" charset="0"/>
              <a:cs typeface="Arial" panose="020B0604020202020204" pitchFamily="34" charset="0"/>
            </a:rPr>
            <a:t>STEP 4</a:t>
          </a:r>
        </a:p>
        <a:p>
          <a:pPr>
            <a:lnSpc>
              <a:spcPct val="100000"/>
            </a:lnSpc>
            <a:spcAft>
              <a:spcPts val="0"/>
            </a:spcAft>
          </a:pPr>
          <a:r>
            <a:rPr lang="en-US" sz="900" dirty="0">
              <a:solidFill>
                <a:schemeClr val="tx1"/>
              </a:solidFill>
              <a:latin typeface="Garamond" panose="02020404030301010803" pitchFamily="18" charset="0"/>
              <a:cs typeface="Arial" panose="020B0604020202020204" pitchFamily="34" charset="0"/>
            </a:rPr>
            <a:t>Determine sources of funding to reduce the charge</a:t>
          </a:r>
        </a:p>
      </dgm:t>
    </dgm:pt>
    <dgm:pt modelId="{1B81F415-12AA-4F18-9B6F-ADBA98F4FF81}" type="parTrans" cxnId="{C6B499EB-5657-4A00-9593-21E47582C6FC}">
      <dgm:prSet/>
      <dgm:spPr>
        <a:ln>
          <a:tailEnd type="arrow" w="sm" len="sm"/>
        </a:ln>
      </dgm:spPr>
      <dgm:t>
        <a:bodyPr/>
        <a:lstStyle/>
        <a:p>
          <a:endParaRPr lang="en-US"/>
        </a:p>
      </dgm:t>
    </dgm:pt>
    <dgm:pt modelId="{B8FD5D19-F5A6-45A5-B515-7D0FA5491441}" type="sibTrans" cxnId="{C6B499EB-5657-4A00-9593-21E47582C6FC}">
      <dgm:prSet/>
      <dgm:spPr/>
      <dgm:t>
        <a:bodyPr/>
        <a:lstStyle/>
        <a:p>
          <a:endParaRPr lang="en-US"/>
        </a:p>
      </dgm:t>
    </dgm:pt>
    <dgm:pt modelId="{9D45399D-C8E7-4F46-89C2-20DBF49AC0D9}">
      <dgm:prSet phldrT="[Text]" custT="1"/>
      <dgm:spPr>
        <a:solidFill>
          <a:srgbClr val="B8B492"/>
        </a:solidFill>
      </dgm:spPr>
      <dgm:t>
        <a:bodyPr/>
        <a:lstStyle/>
        <a:p>
          <a:r>
            <a:rPr lang="en-US" sz="900" dirty="0">
              <a:solidFill>
                <a:schemeClr val="tx1"/>
              </a:solidFill>
              <a:latin typeface="Garamond" panose="02020404030301010803" pitchFamily="18" charset="0"/>
              <a:cs typeface="Arial" panose="020B0604020202020204" pitchFamily="34" charset="0"/>
            </a:rPr>
            <a:t>STEP 5</a:t>
          </a:r>
        </a:p>
        <a:p>
          <a:r>
            <a:rPr lang="en-US" sz="900" dirty="0">
              <a:solidFill>
                <a:schemeClr val="tx1"/>
              </a:solidFill>
              <a:latin typeface="Garamond" panose="02020404030301010803" pitchFamily="18" charset="0"/>
              <a:cs typeface="Arial" panose="020B0604020202020204" pitchFamily="34" charset="0"/>
            </a:rPr>
            <a:t>Determine financial impact of expenditure program considering borrowing impact, interest earnings, etc.</a:t>
          </a:r>
        </a:p>
      </dgm:t>
    </dgm:pt>
    <dgm:pt modelId="{C0A2BEF2-1468-42CA-8460-EDAF9647EF87}" type="parTrans" cxnId="{542A0BA8-CBAB-4820-9376-5A089601A540}">
      <dgm:prSet/>
      <dgm:spPr>
        <a:ln>
          <a:tailEnd type="arrow" w="sm" len="sm"/>
        </a:ln>
      </dgm:spPr>
      <dgm:t>
        <a:bodyPr/>
        <a:lstStyle/>
        <a:p>
          <a:endParaRPr lang="en-US"/>
        </a:p>
      </dgm:t>
    </dgm:pt>
    <dgm:pt modelId="{B0105EEA-5EC9-475B-906F-D24F19A390F1}" type="sibTrans" cxnId="{542A0BA8-CBAB-4820-9376-5A089601A540}">
      <dgm:prSet/>
      <dgm:spPr/>
      <dgm:t>
        <a:bodyPr/>
        <a:lstStyle/>
        <a:p>
          <a:endParaRPr lang="en-US"/>
        </a:p>
      </dgm:t>
    </dgm:pt>
    <dgm:pt modelId="{CC867854-CB0E-4EFE-9AE1-D45DADC10B6B}" type="pres">
      <dgm:prSet presAssocID="{DBE5B5EF-7B1D-4418-BF5A-1554C013FABB}" presName="hierChild1" presStyleCnt="0">
        <dgm:presLayoutVars>
          <dgm:orgChart val="1"/>
          <dgm:chPref val="1"/>
          <dgm:dir/>
          <dgm:animOne val="branch"/>
          <dgm:animLvl val="lvl"/>
          <dgm:resizeHandles/>
        </dgm:presLayoutVars>
      </dgm:prSet>
      <dgm:spPr/>
    </dgm:pt>
    <dgm:pt modelId="{9FDF33A1-83E9-4E6E-8C5F-2BAF33763332}" type="pres">
      <dgm:prSet presAssocID="{C9617404-D55D-4F9D-B4A6-C1E5C489449A}" presName="hierRoot1" presStyleCnt="0">
        <dgm:presLayoutVars>
          <dgm:hierBranch val="init"/>
        </dgm:presLayoutVars>
      </dgm:prSet>
      <dgm:spPr/>
    </dgm:pt>
    <dgm:pt modelId="{AFE23710-C5C7-4C13-91CF-27B41B947680}" type="pres">
      <dgm:prSet presAssocID="{C9617404-D55D-4F9D-B4A6-C1E5C489449A}" presName="rootComposite1" presStyleCnt="0"/>
      <dgm:spPr/>
    </dgm:pt>
    <dgm:pt modelId="{BBB67630-A730-46D6-8DA4-5825A8801A21}" type="pres">
      <dgm:prSet presAssocID="{C9617404-D55D-4F9D-B4A6-C1E5C489449A}" presName="rootText1" presStyleLbl="node0" presStyleIdx="0" presStyleCnt="3" custScaleX="151015">
        <dgm:presLayoutVars>
          <dgm:chPref val="3"/>
        </dgm:presLayoutVars>
      </dgm:prSet>
      <dgm:spPr/>
    </dgm:pt>
    <dgm:pt modelId="{CC893298-CCAB-43E3-A17B-81B35AE1261B}" type="pres">
      <dgm:prSet presAssocID="{C9617404-D55D-4F9D-B4A6-C1E5C489449A}" presName="rootConnector1" presStyleLbl="node1" presStyleIdx="0" presStyleCnt="0"/>
      <dgm:spPr/>
    </dgm:pt>
    <dgm:pt modelId="{E14D71CE-E657-421C-A94C-0992CDA78953}" type="pres">
      <dgm:prSet presAssocID="{C9617404-D55D-4F9D-B4A6-C1E5C489449A}" presName="hierChild2" presStyleCnt="0"/>
      <dgm:spPr/>
    </dgm:pt>
    <dgm:pt modelId="{F11211D4-719D-4E84-AEDB-C1F4225E34D7}" type="pres">
      <dgm:prSet presAssocID="{C9617404-D55D-4F9D-B4A6-C1E5C489449A}" presName="hierChild3" presStyleCnt="0"/>
      <dgm:spPr/>
    </dgm:pt>
    <dgm:pt modelId="{E8B8F324-D898-4699-8265-4C2B967FBBB6}" type="pres">
      <dgm:prSet presAssocID="{C1F26D95-038A-4342-A107-0745BA9DEF7A}" presName="hierRoot1" presStyleCnt="0">
        <dgm:presLayoutVars>
          <dgm:hierBranch val="init"/>
        </dgm:presLayoutVars>
      </dgm:prSet>
      <dgm:spPr/>
    </dgm:pt>
    <dgm:pt modelId="{448F4863-7DCD-47EE-A673-1D5A721DCFFD}" type="pres">
      <dgm:prSet presAssocID="{C1F26D95-038A-4342-A107-0745BA9DEF7A}" presName="rootComposite1" presStyleCnt="0"/>
      <dgm:spPr/>
    </dgm:pt>
    <dgm:pt modelId="{F1CE3D61-32EE-458B-9C3D-BC67F275543A}" type="pres">
      <dgm:prSet presAssocID="{C1F26D95-038A-4342-A107-0745BA9DEF7A}" presName="rootText1" presStyleLbl="node0" presStyleIdx="1" presStyleCnt="3" custScaleX="151015" custLinFactNeighborX="-154" custLinFactNeighborY="2583">
        <dgm:presLayoutVars>
          <dgm:chPref val="3"/>
        </dgm:presLayoutVars>
      </dgm:prSet>
      <dgm:spPr/>
    </dgm:pt>
    <dgm:pt modelId="{9E980298-61B3-4DA2-B66E-09D7173C9182}" type="pres">
      <dgm:prSet presAssocID="{C1F26D95-038A-4342-A107-0745BA9DEF7A}" presName="rootConnector1" presStyleLbl="node1" presStyleIdx="0" presStyleCnt="0"/>
      <dgm:spPr/>
    </dgm:pt>
    <dgm:pt modelId="{9261B0A4-02B6-4629-9511-0925757CB55A}" type="pres">
      <dgm:prSet presAssocID="{C1F26D95-038A-4342-A107-0745BA9DEF7A}" presName="hierChild2" presStyleCnt="0"/>
      <dgm:spPr/>
    </dgm:pt>
    <dgm:pt modelId="{922FFAB2-86AD-492B-A242-FDE2EF416491}" type="pres">
      <dgm:prSet presAssocID="{1B81F415-12AA-4F18-9B6F-ADBA98F4FF81}" presName="Name37" presStyleLbl="parChTrans1D2" presStyleIdx="0" presStyleCnt="1"/>
      <dgm:spPr/>
    </dgm:pt>
    <dgm:pt modelId="{6DE50182-3EDD-40AA-A6BF-6B737539FECE}" type="pres">
      <dgm:prSet presAssocID="{4EDF5B21-9356-4DA9-B964-C3C404ACF1D8}" presName="hierRoot2" presStyleCnt="0">
        <dgm:presLayoutVars>
          <dgm:hierBranch/>
        </dgm:presLayoutVars>
      </dgm:prSet>
      <dgm:spPr/>
    </dgm:pt>
    <dgm:pt modelId="{6BAF2177-C49D-4CCF-BF24-02FAAA728BFD}" type="pres">
      <dgm:prSet presAssocID="{4EDF5B21-9356-4DA9-B964-C3C404ACF1D8}" presName="rootComposite" presStyleCnt="0"/>
      <dgm:spPr/>
    </dgm:pt>
    <dgm:pt modelId="{DB6E9E86-1D97-4385-90C0-55C24C92F734}" type="pres">
      <dgm:prSet presAssocID="{4EDF5B21-9356-4DA9-B964-C3C404ACF1D8}" presName="rootText" presStyleLbl="node2" presStyleIdx="0" presStyleCnt="1" custScaleX="185334" custLinFactNeighborY="-9128">
        <dgm:presLayoutVars>
          <dgm:chPref val="3"/>
        </dgm:presLayoutVars>
      </dgm:prSet>
      <dgm:spPr/>
    </dgm:pt>
    <dgm:pt modelId="{2F8EB1BA-91AA-40DB-8EAF-4FA8907DE915}" type="pres">
      <dgm:prSet presAssocID="{4EDF5B21-9356-4DA9-B964-C3C404ACF1D8}" presName="rootConnector" presStyleLbl="node2" presStyleIdx="0" presStyleCnt="1"/>
      <dgm:spPr/>
    </dgm:pt>
    <dgm:pt modelId="{0A909685-8AC7-49AC-A505-E63C7E8423B1}" type="pres">
      <dgm:prSet presAssocID="{4EDF5B21-9356-4DA9-B964-C3C404ACF1D8}" presName="hierChild4" presStyleCnt="0"/>
      <dgm:spPr/>
    </dgm:pt>
    <dgm:pt modelId="{BB7EE3D7-5980-4460-9515-6896FC835677}" type="pres">
      <dgm:prSet presAssocID="{C0A2BEF2-1468-42CA-8460-EDAF9647EF87}" presName="Name35" presStyleLbl="parChTrans1D3" presStyleIdx="0" presStyleCnt="1"/>
      <dgm:spPr/>
    </dgm:pt>
    <dgm:pt modelId="{85681B24-751F-4C62-9C09-1A0C6B5732D8}" type="pres">
      <dgm:prSet presAssocID="{9D45399D-C8E7-4F46-89C2-20DBF49AC0D9}" presName="hierRoot2" presStyleCnt="0">
        <dgm:presLayoutVars>
          <dgm:hierBranch val="init"/>
        </dgm:presLayoutVars>
      </dgm:prSet>
      <dgm:spPr/>
    </dgm:pt>
    <dgm:pt modelId="{365F5002-FD19-403B-9106-4F79ADD802BF}" type="pres">
      <dgm:prSet presAssocID="{9D45399D-C8E7-4F46-89C2-20DBF49AC0D9}" presName="rootComposite" presStyleCnt="0"/>
      <dgm:spPr/>
    </dgm:pt>
    <dgm:pt modelId="{5F35A251-ABB7-46D7-B98E-BD79ED6925F5}" type="pres">
      <dgm:prSet presAssocID="{9D45399D-C8E7-4F46-89C2-20DBF49AC0D9}" presName="rootText" presStyleLbl="node3" presStyleIdx="0" presStyleCnt="1" custScaleX="185334" custScaleY="125250" custLinFactNeighborY="8688">
        <dgm:presLayoutVars>
          <dgm:chPref val="3"/>
        </dgm:presLayoutVars>
      </dgm:prSet>
      <dgm:spPr/>
    </dgm:pt>
    <dgm:pt modelId="{8C123AEB-8E59-45FA-9FDA-3B6F2DBB5F02}" type="pres">
      <dgm:prSet presAssocID="{9D45399D-C8E7-4F46-89C2-20DBF49AC0D9}" presName="rootConnector" presStyleLbl="node3" presStyleIdx="0" presStyleCnt="1"/>
      <dgm:spPr/>
    </dgm:pt>
    <dgm:pt modelId="{76042EDD-2809-4A74-9F8F-DD02AA63B0F2}" type="pres">
      <dgm:prSet presAssocID="{9D45399D-C8E7-4F46-89C2-20DBF49AC0D9}" presName="hierChild4" presStyleCnt="0"/>
      <dgm:spPr/>
    </dgm:pt>
    <dgm:pt modelId="{9E0756E3-37A5-45E3-83E1-0E8D1D282C33}" type="pres">
      <dgm:prSet presAssocID="{9D45399D-C8E7-4F46-89C2-20DBF49AC0D9}" presName="hierChild5" presStyleCnt="0"/>
      <dgm:spPr/>
    </dgm:pt>
    <dgm:pt modelId="{FF3D2539-4D7F-4601-9C47-964858DCF356}" type="pres">
      <dgm:prSet presAssocID="{4EDF5B21-9356-4DA9-B964-C3C404ACF1D8}" presName="hierChild5" presStyleCnt="0"/>
      <dgm:spPr/>
    </dgm:pt>
    <dgm:pt modelId="{2D86C962-7402-4A58-BB41-6D4F7E0C7299}" type="pres">
      <dgm:prSet presAssocID="{C1F26D95-038A-4342-A107-0745BA9DEF7A}" presName="hierChild3" presStyleCnt="0"/>
      <dgm:spPr/>
    </dgm:pt>
    <dgm:pt modelId="{FF121AE1-DE3E-411C-8346-2FB9ED52B5C2}" type="pres">
      <dgm:prSet presAssocID="{D4A289E2-A6C2-444E-AB12-6CC12C447095}" presName="hierRoot1" presStyleCnt="0">
        <dgm:presLayoutVars>
          <dgm:hierBranch val="init"/>
        </dgm:presLayoutVars>
      </dgm:prSet>
      <dgm:spPr/>
    </dgm:pt>
    <dgm:pt modelId="{D7C62FBF-19FD-465E-B890-D404FA127CFC}" type="pres">
      <dgm:prSet presAssocID="{D4A289E2-A6C2-444E-AB12-6CC12C447095}" presName="rootComposite1" presStyleCnt="0"/>
      <dgm:spPr/>
    </dgm:pt>
    <dgm:pt modelId="{9C6B000E-DB2D-4EDE-9E7A-B3E5FAFD1F41}" type="pres">
      <dgm:prSet presAssocID="{D4A289E2-A6C2-444E-AB12-6CC12C447095}" presName="rootText1" presStyleLbl="node0" presStyleIdx="2" presStyleCnt="3" custScaleX="151015">
        <dgm:presLayoutVars>
          <dgm:chPref val="3"/>
        </dgm:presLayoutVars>
      </dgm:prSet>
      <dgm:spPr/>
    </dgm:pt>
    <dgm:pt modelId="{F72FA203-687A-422F-A589-5DF25BA69612}" type="pres">
      <dgm:prSet presAssocID="{D4A289E2-A6C2-444E-AB12-6CC12C447095}" presName="rootConnector1" presStyleLbl="node1" presStyleIdx="0" presStyleCnt="0"/>
      <dgm:spPr/>
    </dgm:pt>
    <dgm:pt modelId="{8B435911-4627-47E7-9C87-F3F3500AC902}" type="pres">
      <dgm:prSet presAssocID="{D4A289E2-A6C2-444E-AB12-6CC12C447095}" presName="hierChild2" presStyleCnt="0"/>
      <dgm:spPr/>
    </dgm:pt>
    <dgm:pt modelId="{E6D2A7E0-E110-4114-8E4D-AD1CE90001D6}" type="pres">
      <dgm:prSet presAssocID="{D4A289E2-A6C2-444E-AB12-6CC12C447095}" presName="hierChild3" presStyleCnt="0"/>
      <dgm:spPr/>
    </dgm:pt>
  </dgm:ptLst>
  <dgm:cxnLst>
    <dgm:cxn modelId="{204D5202-A674-44E8-8F77-4D0C9DE6223D}" type="presOf" srcId="{9D45399D-C8E7-4F46-89C2-20DBF49AC0D9}" destId="{8C123AEB-8E59-45FA-9FDA-3B6F2DBB5F02}" srcOrd="1" destOrd="0" presId="urn:microsoft.com/office/officeart/2005/8/layout/orgChart1"/>
    <dgm:cxn modelId="{1004CE19-D772-4F72-A6C4-A650A1D9316E}" type="presOf" srcId="{C0A2BEF2-1468-42CA-8460-EDAF9647EF87}" destId="{BB7EE3D7-5980-4460-9515-6896FC835677}" srcOrd="0" destOrd="0" presId="urn:microsoft.com/office/officeart/2005/8/layout/orgChart1"/>
    <dgm:cxn modelId="{BCD65127-8393-4EF7-B5E6-DD11AA777B7F}" type="presOf" srcId="{C1F26D95-038A-4342-A107-0745BA9DEF7A}" destId="{F1CE3D61-32EE-458B-9C3D-BC67F275543A}" srcOrd="0" destOrd="0" presId="urn:microsoft.com/office/officeart/2005/8/layout/orgChart1"/>
    <dgm:cxn modelId="{C7F0C130-F580-4163-A05A-A5D04AB30D3B}" srcId="{DBE5B5EF-7B1D-4418-BF5A-1554C013FABB}" destId="{C9617404-D55D-4F9D-B4A6-C1E5C489449A}" srcOrd="0" destOrd="0" parTransId="{395EF87C-3839-40C8-943D-69AFE89B8B9F}" sibTransId="{2F57B48D-D69E-43C2-A742-2CA49AA8A09B}"/>
    <dgm:cxn modelId="{BFECDB34-7EEC-47C0-A74B-2E87241DBA1B}" type="presOf" srcId="{D4A289E2-A6C2-444E-AB12-6CC12C447095}" destId="{9C6B000E-DB2D-4EDE-9E7A-B3E5FAFD1F41}" srcOrd="0" destOrd="0" presId="urn:microsoft.com/office/officeart/2005/8/layout/orgChart1"/>
    <dgm:cxn modelId="{256F5B47-7625-4E6B-A645-94FD2045150E}" type="presOf" srcId="{D4A289E2-A6C2-444E-AB12-6CC12C447095}" destId="{F72FA203-687A-422F-A589-5DF25BA69612}" srcOrd="1" destOrd="0" presId="urn:microsoft.com/office/officeart/2005/8/layout/orgChart1"/>
    <dgm:cxn modelId="{2792694E-52EE-405B-9878-3A5A101F6B5C}" type="presOf" srcId="{1B81F415-12AA-4F18-9B6F-ADBA98F4FF81}" destId="{922FFAB2-86AD-492B-A242-FDE2EF416491}" srcOrd="0" destOrd="0" presId="urn:microsoft.com/office/officeart/2005/8/layout/orgChart1"/>
    <dgm:cxn modelId="{2EC79974-C69C-4F38-AEAF-B698BE1DC1C7}" srcId="{DBE5B5EF-7B1D-4418-BF5A-1554C013FABB}" destId="{D4A289E2-A6C2-444E-AB12-6CC12C447095}" srcOrd="2" destOrd="0" parTransId="{9AA56034-0328-4907-855C-219153553CF4}" sibTransId="{D5E13A2A-74B4-427A-A562-0443467B9CC1}"/>
    <dgm:cxn modelId="{E4B55A55-CCC2-41C9-AD8F-D0E639670891}" type="presOf" srcId="{C1F26D95-038A-4342-A107-0745BA9DEF7A}" destId="{9E980298-61B3-4DA2-B66E-09D7173C9182}" srcOrd="1" destOrd="0" presId="urn:microsoft.com/office/officeart/2005/8/layout/orgChart1"/>
    <dgm:cxn modelId="{22448E7F-6DFB-45A0-9D69-1C004FA155F1}" srcId="{DBE5B5EF-7B1D-4418-BF5A-1554C013FABB}" destId="{C1F26D95-038A-4342-A107-0745BA9DEF7A}" srcOrd="1" destOrd="0" parTransId="{4091BABA-E2DD-4FA4-BB66-02AD55DF6837}" sibTransId="{9A9D4D54-D463-4F9A-A92E-94A3EF184A00}"/>
    <dgm:cxn modelId="{75F40287-9761-4475-98B4-74C36616D733}" type="presOf" srcId="{9D45399D-C8E7-4F46-89C2-20DBF49AC0D9}" destId="{5F35A251-ABB7-46D7-B98E-BD79ED6925F5}" srcOrd="0" destOrd="0" presId="urn:microsoft.com/office/officeart/2005/8/layout/orgChart1"/>
    <dgm:cxn modelId="{EEA0308A-FD21-4854-AADA-0686FD46ABF5}" type="presOf" srcId="{4EDF5B21-9356-4DA9-B964-C3C404ACF1D8}" destId="{2F8EB1BA-91AA-40DB-8EAF-4FA8907DE915}" srcOrd="1" destOrd="0" presId="urn:microsoft.com/office/officeart/2005/8/layout/orgChart1"/>
    <dgm:cxn modelId="{3681B697-D533-49BE-87A2-B5CB98E7B1BA}" type="presOf" srcId="{DBE5B5EF-7B1D-4418-BF5A-1554C013FABB}" destId="{CC867854-CB0E-4EFE-9AE1-D45DADC10B6B}" srcOrd="0" destOrd="0" presId="urn:microsoft.com/office/officeart/2005/8/layout/orgChart1"/>
    <dgm:cxn modelId="{4AA35B99-3C42-4D73-A28D-2CD221D59BD7}" type="presOf" srcId="{C9617404-D55D-4F9D-B4A6-C1E5C489449A}" destId="{BBB67630-A730-46D6-8DA4-5825A8801A21}" srcOrd="0" destOrd="0" presId="urn:microsoft.com/office/officeart/2005/8/layout/orgChart1"/>
    <dgm:cxn modelId="{542A0BA8-CBAB-4820-9376-5A089601A540}" srcId="{4EDF5B21-9356-4DA9-B964-C3C404ACF1D8}" destId="{9D45399D-C8E7-4F46-89C2-20DBF49AC0D9}" srcOrd="0" destOrd="0" parTransId="{C0A2BEF2-1468-42CA-8460-EDAF9647EF87}" sibTransId="{B0105EEA-5EC9-475B-906F-D24F19A390F1}"/>
    <dgm:cxn modelId="{3E6A3EC6-82A8-4165-BC9F-0511DA65A075}" type="presOf" srcId="{4EDF5B21-9356-4DA9-B964-C3C404ACF1D8}" destId="{DB6E9E86-1D97-4385-90C0-55C24C92F734}" srcOrd="0" destOrd="0" presId="urn:microsoft.com/office/officeart/2005/8/layout/orgChart1"/>
    <dgm:cxn modelId="{C6B499EB-5657-4A00-9593-21E47582C6FC}" srcId="{C1F26D95-038A-4342-A107-0745BA9DEF7A}" destId="{4EDF5B21-9356-4DA9-B964-C3C404ACF1D8}" srcOrd="0" destOrd="0" parTransId="{1B81F415-12AA-4F18-9B6F-ADBA98F4FF81}" sibTransId="{B8FD5D19-F5A6-45A5-B515-7D0FA5491441}"/>
    <dgm:cxn modelId="{4BF600FD-0BC0-4B9E-8D02-0380D4B2730F}" type="presOf" srcId="{C9617404-D55D-4F9D-B4A6-C1E5C489449A}" destId="{CC893298-CCAB-43E3-A17B-81B35AE1261B}" srcOrd="1" destOrd="0" presId="urn:microsoft.com/office/officeart/2005/8/layout/orgChart1"/>
    <dgm:cxn modelId="{1CA6CF2B-4FC7-490B-9F35-49BC9A601762}" type="presParOf" srcId="{CC867854-CB0E-4EFE-9AE1-D45DADC10B6B}" destId="{9FDF33A1-83E9-4E6E-8C5F-2BAF33763332}" srcOrd="0" destOrd="0" presId="urn:microsoft.com/office/officeart/2005/8/layout/orgChart1"/>
    <dgm:cxn modelId="{75BE5389-3D61-469D-87A7-7D107A0ABC81}" type="presParOf" srcId="{9FDF33A1-83E9-4E6E-8C5F-2BAF33763332}" destId="{AFE23710-C5C7-4C13-91CF-27B41B947680}" srcOrd="0" destOrd="0" presId="urn:microsoft.com/office/officeart/2005/8/layout/orgChart1"/>
    <dgm:cxn modelId="{B16AEC01-4427-45D3-BF72-17309A386D50}" type="presParOf" srcId="{AFE23710-C5C7-4C13-91CF-27B41B947680}" destId="{BBB67630-A730-46D6-8DA4-5825A8801A21}" srcOrd="0" destOrd="0" presId="urn:microsoft.com/office/officeart/2005/8/layout/orgChart1"/>
    <dgm:cxn modelId="{378F9E60-0A9E-4DC3-ADF2-D1FBE73E6D16}" type="presParOf" srcId="{AFE23710-C5C7-4C13-91CF-27B41B947680}" destId="{CC893298-CCAB-43E3-A17B-81B35AE1261B}" srcOrd="1" destOrd="0" presId="urn:microsoft.com/office/officeart/2005/8/layout/orgChart1"/>
    <dgm:cxn modelId="{10E26824-1308-4448-B1AF-2E3E21815254}" type="presParOf" srcId="{9FDF33A1-83E9-4E6E-8C5F-2BAF33763332}" destId="{E14D71CE-E657-421C-A94C-0992CDA78953}" srcOrd="1" destOrd="0" presId="urn:microsoft.com/office/officeart/2005/8/layout/orgChart1"/>
    <dgm:cxn modelId="{FA8F095F-D370-4C78-8876-1A17A34C59D1}" type="presParOf" srcId="{9FDF33A1-83E9-4E6E-8C5F-2BAF33763332}" destId="{F11211D4-719D-4E84-AEDB-C1F4225E34D7}" srcOrd="2" destOrd="0" presId="urn:microsoft.com/office/officeart/2005/8/layout/orgChart1"/>
    <dgm:cxn modelId="{0D936254-0C04-49E6-8C69-C86D6DFBADDE}" type="presParOf" srcId="{CC867854-CB0E-4EFE-9AE1-D45DADC10B6B}" destId="{E8B8F324-D898-4699-8265-4C2B967FBBB6}" srcOrd="1" destOrd="0" presId="urn:microsoft.com/office/officeart/2005/8/layout/orgChart1"/>
    <dgm:cxn modelId="{BB709216-E1DF-4DC0-BFEB-77DF0088323E}" type="presParOf" srcId="{E8B8F324-D898-4699-8265-4C2B967FBBB6}" destId="{448F4863-7DCD-47EE-A673-1D5A721DCFFD}" srcOrd="0" destOrd="0" presId="urn:microsoft.com/office/officeart/2005/8/layout/orgChart1"/>
    <dgm:cxn modelId="{34C341A7-0237-41D0-A3A4-EF2B5273E8F0}" type="presParOf" srcId="{448F4863-7DCD-47EE-A673-1D5A721DCFFD}" destId="{F1CE3D61-32EE-458B-9C3D-BC67F275543A}" srcOrd="0" destOrd="0" presId="urn:microsoft.com/office/officeart/2005/8/layout/orgChart1"/>
    <dgm:cxn modelId="{8CFE26EE-0DA2-4263-9764-96053EC909CD}" type="presParOf" srcId="{448F4863-7DCD-47EE-A673-1D5A721DCFFD}" destId="{9E980298-61B3-4DA2-B66E-09D7173C9182}" srcOrd="1" destOrd="0" presId="urn:microsoft.com/office/officeart/2005/8/layout/orgChart1"/>
    <dgm:cxn modelId="{61F85796-0B37-4192-ACA4-57FB2BB60595}" type="presParOf" srcId="{E8B8F324-D898-4699-8265-4C2B967FBBB6}" destId="{9261B0A4-02B6-4629-9511-0925757CB55A}" srcOrd="1" destOrd="0" presId="urn:microsoft.com/office/officeart/2005/8/layout/orgChart1"/>
    <dgm:cxn modelId="{EB748046-9E6E-4735-901C-D49FBE7771B3}" type="presParOf" srcId="{9261B0A4-02B6-4629-9511-0925757CB55A}" destId="{922FFAB2-86AD-492B-A242-FDE2EF416491}" srcOrd="0" destOrd="0" presId="urn:microsoft.com/office/officeart/2005/8/layout/orgChart1"/>
    <dgm:cxn modelId="{A2DB0214-00DC-4C4D-9266-7EC038C0A5DE}" type="presParOf" srcId="{9261B0A4-02B6-4629-9511-0925757CB55A}" destId="{6DE50182-3EDD-40AA-A6BF-6B737539FECE}" srcOrd="1" destOrd="0" presId="urn:microsoft.com/office/officeart/2005/8/layout/orgChart1"/>
    <dgm:cxn modelId="{9590C5A6-7BE9-4C41-A338-679FDDB460AA}" type="presParOf" srcId="{6DE50182-3EDD-40AA-A6BF-6B737539FECE}" destId="{6BAF2177-C49D-4CCF-BF24-02FAAA728BFD}" srcOrd="0" destOrd="0" presId="urn:microsoft.com/office/officeart/2005/8/layout/orgChart1"/>
    <dgm:cxn modelId="{FC84E586-47FD-40DF-BBAC-50126C0FF92B}" type="presParOf" srcId="{6BAF2177-C49D-4CCF-BF24-02FAAA728BFD}" destId="{DB6E9E86-1D97-4385-90C0-55C24C92F734}" srcOrd="0" destOrd="0" presId="urn:microsoft.com/office/officeart/2005/8/layout/orgChart1"/>
    <dgm:cxn modelId="{13BB0B38-6218-4656-B82B-0CC00CC1B199}" type="presParOf" srcId="{6BAF2177-C49D-4CCF-BF24-02FAAA728BFD}" destId="{2F8EB1BA-91AA-40DB-8EAF-4FA8907DE915}" srcOrd="1" destOrd="0" presId="urn:microsoft.com/office/officeart/2005/8/layout/orgChart1"/>
    <dgm:cxn modelId="{A59708DE-72C6-4324-8EED-483AF15E8DA3}" type="presParOf" srcId="{6DE50182-3EDD-40AA-A6BF-6B737539FECE}" destId="{0A909685-8AC7-49AC-A505-E63C7E8423B1}" srcOrd="1" destOrd="0" presId="urn:microsoft.com/office/officeart/2005/8/layout/orgChart1"/>
    <dgm:cxn modelId="{10B675E5-4A62-4664-BB25-9C077B051D97}" type="presParOf" srcId="{0A909685-8AC7-49AC-A505-E63C7E8423B1}" destId="{BB7EE3D7-5980-4460-9515-6896FC835677}" srcOrd="0" destOrd="0" presId="urn:microsoft.com/office/officeart/2005/8/layout/orgChart1"/>
    <dgm:cxn modelId="{6A39A15C-711D-4B17-A1E6-D562AE320D1F}" type="presParOf" srcId="{0A909685-8AC7-49AC-A505-E63C7E8423B1}" destId="{85681B24-751F-4C62-9C09-1A0C6B5732D8}" srcOrd="1" destOrd="0" presId="urn:microsoft.com/office/officeart/2005/8/layout/orgChart1"/>
    <dgm:cxn modelId="{0458D14A-A3AE-4E23-A6AD-7652762A647E}" type="presParOf" srcId="{85681B24-751F-4C62-9C09-1A0C6B5732D8}" destId="{365F5002-FD19-403B-9106-4F79ADD802BF}" srcOrd="0" destOrd="0" presId="urn:microsoft.com/office/officeart/2005/8/layout/orgChart1"/>
    <dgm:cxn modelId="{707DB1FB-64A6-4036-A26F-7B6131A2F312}" type="presParOf" srcId="{365F5002-FD19-403B-9106-4F79ADD802BF}" destId="{5F35A251-ABB7-46D7-B98E-BD79ED6925F5}" srcOrd="0" destOrd="0" presId="urn:microsoft.com/office/officeart/2005/8/layout/orgChart1"/>
    <dgm:cxn modelId="{89A07BAB-D3DF-4EF5-9D6D-2A28C9162891}" type="presParOf" srcId="{365F5002-FD19-403B-9106-4F79ADD802BF}" destId="{8C123AEB-8E59-45FA-9FDA-3B6F2DBB5F02}" srcOrd="1" destOrd="0" presId="urn:microsoft.com/office/officeart/2005/8/layout/orgChart1"/>
    <dgm:cxn modelId="{E10E5892-2728-43B9-BDC1-D4A2B7D215A2}" type="presParOf" srcId="{85681B24-751F-4C62-9C09-1A0C6B5732D8}" destId="{76042EDD-2809-4A74-9F8F-DD02AA63B0F2}" srcOrd="1" destOrd="0" presId="urn:microsoft.com/office/officeart/2005/8/layout/orgChart1"/>
    <dgm:cxn modelId="{FDC682EE-4047-4E0A-9764-1368DD174675}" type="presParOf" srcId="{85681B24-751F-4C62-9C09-1A0C6B5732D8}" destId="{9E0756E3-37A5-45E3-83E1-0E8D1D282C33}" srcOrd="2" destOrd="0" presId="urn:microsoft.com/office/officeart/2005/8/layout/orgChart1"/>
    <dgm:cxn modelId="{34E8BA14-0D58-4BD6-B488-2C7AD8FB872B}" type="presParOf" srcId="{6DE50182-3EDD-40AA-A6BF-6B737539FECE}" destId="{FF3D2539-4D7F-4601-9C47-964858DCF356}" srcOrd="2" destOrd="0" presId="urn:microsoft.com/office/officeart/2005/8/layout/orgChart1"/>
    <dgm:cxn modelId="{A0E714C8-66B8-4FCF-BD03-94C5BB09C7EC}" type="presParOf" srcId="{E8B8F324-D898-4699-8265-4C2B967FBBB6}" destId="{2D86C962-7402-4A58-BB41-6D4F7E0C7299}" srcOrd="2" destOrd="0" presId="urn:microsoft.com/office/officeart/2005/8/layout/orgChart1"/>
    <dgm:cxn modelId="{6C4C1A9A-22AF-4069-BECF-0AAA3A55098B}" type="presParOf" srcId="{CC867854-CB0E-4EFE-9AE1-D45DADC10B6B}" destId="{FF121AE1-DE3E-411C-8346-2FB9ED52B5C2}" srcOrd="2" destOrd="0" presId="urn:microsoft.com/office/officeart/2005/8/layout/orgChart1"/>
    <dgm:cxn modelId="{AE88B697-D5E4-469E-B4EF-7BD044A32451}" type="presParOf" srcId="{FF121AE1-DE3E-411C-8346-2FB9ED52B5C2}" destId="{D7C62FBF-19FD-465E-B890-D404FA127CFC}" srcOrd="0" destOrd="0" presId="urn:microsoft.com/office/officeart/2005/8/layout/orgChart1"/>
    <dgm:cxn modelId="{0ADFE5CF-2230-4889-8304-0B8ADF28F32A}" type="presParOf" srcId="{D7C62FBF-19FD-465E-B890-D404FA127CFC}" destId="{9C6B000E-DB2D-4EDE-9E7A-B3E5FAFD1F41}" srcOrd="0" destOrd="0" presId="urn:microsoft.com/office/officeart/2005/8/layout/orgChart1"/>
    <dgm:cxn modelId="{C03CBF4F-2F38-43FF-B19F-E7B9410DBEE4}" type="presParOf" srcId="{D7C62FBF-19FD-465E-B890-D404FA127CFC}" destId="{F72FA203-687A-422F-A589-5DF25BA69612}" srcOrd="1" destOrd="0" presId="urn:microsoft.com/office/officeart/2005/8/layout/orgChart1"/>
    <dgm:cxn modelId="{CE44882A-CEF6-44CB-A787-1BC86F08E135}" type="presParOf" srcId="{FF121AE1-DE3E-411C-8346-2FB9ED52B5C2}" destId="{8B435911-4627-47E7-9C87-F3F3500AC902}" srcOrd="1" destOrd="0" presId="urn:microsoft.com/office/officeart/2005/8/layout/orgChart1"/>
    <dgm:cxn modelId="{C9AD2EDA-EEF1-4031-B855-C9C87962CD66}" type="presParOf" srcId="{FF121AE1-DE3E-411C-8346-2FB9ED52B5C2}" destId="{E6D2A7E0-E110-4114-8E4D-AD1CE90001D6}"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EE3D7-5980-4460-9515-6896FC835677}">
      <dsp:nvSpPr>
        <dsp:cNvPr id="0" name=""/>
        <dsp:cNvSpPr/>
      </dsp:nvSpPr>
      <dsp:spPr>
        <a:xfrm>
          <a:off x="2430779" y="1255536"/>
          <a:ext cx="91440" cy="298818"/>
        </a:xfrm>
        <a:custGeom>
          <a:avLst/>
          <a:gdLst/>
          <a:ahLst/>
          <a:cxnLst/>
          <a:rect l="0" t="0" r="0" b="0"/>
          <a:pathLst>
            <a:path>
              <a:moveTo>
                <a:pt x="45720" y="0"/>
              </a:moveTo>
              <a:lnTo>
                <a:pt x="45720" y="298818"/>
              </a:lnTo>
            </a:path>
          </a:pathLst>
        </a:custGeom>
        <a:noFill/>
        <a:ln w="25400" cap="flat" cmpd="sng" algn="ctr">
          <a:solidFill>
            <a:scrgbClr r="0" g="0" b="0"/>
          </a:solidFill>
          <a:prstDash val="solid"/>
          <a:tailEnd type="arrow" w="sm" len="sm"/>
        </a:ln>
        <a:effectLst/>
      </dsp:spPr>
      <dsp:style>
        <a:lnRef idx="2">
          <a:scrgbClr r="0" g="0" b="0"/>
        </a:lnRef>
        <a:fillRef idx="0">
          <a:scrgbClr r="0" g="0" b="0"/>
        </a:fillRef>
        <a:effectRef idx="0">
          <a:scrgbClr r="0" g="0" b="0"/>
        </a:effectRef>
        <a:fontRef idx="minor"/>
      </dsp:style>
    </dsp:sp>
    <dsp:sp modelId="{922FFAB2-86AD-492B-A242-FDE2EF416491}">
      <dsp:nvSpPr>
        <dsp:cNvPr id="0" name=""/>
        <dsp:cNvSpPr/>
      </dsp:nvSpPr>
      <dsp:spPr>
        <a:xfrm>
          <a:off x="2429241" y="604661"/>
          <a:ext cx="91440" cy="151312"/>
        </a:xfrm>
        <a:custGeom>
          <a:avLst/>
          <a:gdLst/>
          <a:ahLst/>
          <a:cxnLst/>
          <a:rect l="0" t="0" r="0" b="0"/>
          <a:pathLst>
            <a:path>
              <a:moveTo>
                <a:pt x="45720" y="0"/>
              </a:moveTo>
              <a:lnTo>
                <a:pt x="45720" y="46404"/>
              </a:lnTo>
              <a:lnTo>
                <a:pt x="47258" y="46404"/>
              </a:lnTo>
              <a:lnTo>
                <a:pt x="47258" y="151312"/>
              </a:lnTo>
            </a:path>
          </a:pathLst>
        </a:custGeom>
        <a:noFill/>
        <a:ln w="25400" cap="flat" cmpd="sng" algn="ctr">
          <a:solidFill>
            <a:scrgbClr r="0" g="0" b="0"/>
          </a:solidFill>
          <a:prstDash val="solid"/>
          <a:tailEnd type="arrow" w="sm" len="sm"/>
        </a:ln>
        <a:effectLst/>
      </dsp:spPr>
      <dsp:style>
        <a:lnRef idx="2">
          <a:scrgbClr r="0" g="0" b="0"/>
        </a:lnRef>
        <a:fillRef idx="0">
          <a:scrgbClr r="0" g="0" b="0"/>
        </a:fillRef>
        <a:effectRef idx="0">
          <a:scrgbClr r="0" g="0" b="0"/>
        </a:effectRef>
        <a:fontRef idx="minor"/>
      </dsp:style>
    </dsp:sp>
    <dsp:sp modelId="{BBB67630-A730-46D6-8DA4-5825A8801A21}">
      <dsp:nvSpPr>
        <dsp:cNvPr id="0" name=""/>
        <dsp:cNvSpPr/>
      </dsp:nvSpPr>
      <dsp:spPr>
        <a:xfrm>
          <a:off x="3440" y="92195"/>
          <a:ext cx="1508828" cy="499562"/>
        </a:xfrm>
        <a:prstGeom prst="rect">
          <a:avLst/>
        </a:prstGeom>
        <a:solidFill>
          <a:srgbClr val="928D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en-US" sz="900" kern="1200" dirty="0">
              <a:latin typeface="Garamond" panose="02020404030301010803" pitchFamily="18" charset="0"/>
              <a:cs typeface="Arial" panose="020B0604020202020204" pitchFamily="34" charset="0"/>
            </a:rPr>
            <a:t>STEP 1</a:t>
          </a:r>
        </a:p>
        <a:p>
          <a:pPr marL="0" lvl="0" indent="0" algn="ctr" defTabSz="400050">
            <a:lnSpc>
              <a:spcPct val="100000"/>
            </a:lnSpc>
            <a:spcBef>
              <a:spcPct val="0"/>
            </a:spcBef>
            <a:spcAft>
              <a:spcPts val="0"/>
            </a:spcAft>
            <a:buNone/>
          </a:pPr>
          <a:r>
            <a:rPr lang="en-US" sz="900" kern="1200" dirty="0">
              <a:latin typeface="Garamond" panose="02020404030301010803" pitchFamily="18" charset="0"/>
              <a:cs typeface="Arial" panose="020B0604020202020204" pitchFamily="34" charset="0"/>
            </a:rPr>
            <a:t>Determine site acquisition costs</a:t>
          </a:r>
        </a:p>
      </dsp:txBody>
      <dsp:txXfrm>
        <a:off x="3440" y="92195"/>
        <a:ext cx="1508828" cy="499562"/>
      </dsp:txXfrm>
    </dsp:sp>
    <dsp:sp modelId="{F1CE3D61-32EE-458B-9C3D-BC67F275543A}">
      <dsp:nvSpPr>
        <dsp:cNvPr id="0" name=""/>
        <dsp:cNvSpPr/>
      </dsp:nvSpPr>
      <dsp:spPr>
        <a:xfrm>
          <a:off x="1720546" y="105098"/>
          <a:ext cx="1508828" cy="499562"/>
        </a:xfrm>
        <a:prstGeom prst="rect">
          <a:avLst/>
        </a:prstGeom>
        <a:solidFill>
          <a:srgbClr val="928D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en-US" sz="900" kern="1200" dirty="0">
              <a:latin typeface="Garamond" panose="02020404030301010803" pitchFamily="18" charset="0"/>
              <a:cs typeface="Arial" panose="020B0604020202020204" pitchFamily="34" charset="0"/>
            </a:rPr>
            <a:t>STEP 2</a:t>
          </a:r>
        </a:p>
        <a:p>
          <a:pPr marL="0" lvl="0" indent="0" algn="ctr" defTabSz="400050">
            <a:lnSpc>
              <a:spcPct val="100000"/>
            </a:lnSpc>
            <a:spcBef>
              <a:spcPct val="0"/>
            </a:spcBef>
            <a:spcAft>
              <a:spcPts val="0"/>
            </a:spcAft>
            <a:buNone/>
          </a:pPr>
          <a:r>
            <a:rPr lang="en-US" sz="900" kern="1200" dirty="0">
              <a:latin typeface="Garamond" panose="02020404030301010803" pitchFamily="18" charset="0"/>
              <a:cs typeface="Arial" panose="020B0604020202020204" pitchFamily="34" charset="0"/>
            </a:rPr>
            <a:t>Identify site development / study costs</a:t>
          </a:r>
        </a:p>
      </dsp:txBody>
      <dsp:txXfrm>
        <a:off x="1720546" y="105098"/>
        <a:ext cx="1508828" cy="499562"/>
      </dsp:txXfrm>
    </dsp:sp>
    <dsp:sp modelId="{DB6E9E86-1D97-4385-90C0-55C24C92F734}">
      <dsp:nvSpPr>
        <dsp:cNvPr id="0" name=""/>
        <dsp:cNvSpPr/>
      </dsp:nvSpPr>
      <dsp:spPr>
        <a:xfrm>
          <a:off x="1550640" y="755973"/>
          <a:ext cx="1851718" cy="499562"/>
        </a:xfrm>
        <a:prstGeom prst="rect">
          <a:avLst/>
        </a:prstGeom>
        <a:solidFill>
          <a:srgbClr val="B8B4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en-US" sz="900" kern="1200" dirty="0">
              <a:solidFill>
                <a:schemeClr val="tx1"/>
              </a:solidFill>
              <a:latin typeface="Garamond" panose="02020404030301010803" pitchFamily="18" charset="0"/>
              <a:cs typeface="Arial" panose="020B0604020202020204" pitchFamily="34" charset="0"/>
            </a:rPr>
            <a:t>STEP 4</a:t>
          </a:r>
        </a:p>
        <a:p>
          <a:pPr marL="0" lvl="0" indent="0" algn="ctr" defTabSz="400050">
            <a:lnSpc>
              <a:spcPct val="100000"/>
            </a:lnSpc>
            <a:spcBef>
              <a:spcPct val="0"/>
            </a:spcBef>
            <a:spcAft>
              <a:spcPts val="0"/>
            </a:spcAft>
            <a:buNone/>
          </a:pPr>
          <a:r>
            <a:rPr lang="en-US" sz="900" kern="1200" dirty="0">
              <a:solidFill>
                <a:schemeClr val="tx1"/>
              </a:solidFill>
              <a:latin typeface="Garamond" panose="02020404030301010803" pitchFamily="18" charset="0"/>
              <a:cs typeface="Arial" panose="020B0604020202020204" pitchFamily="34" charset="0"/>
            </a:rPr>
            <a:t>Determine sources of funding to reduce the charge</a:t>
          </a:r>
        </a:p>
      </dsp:txBody>
      <dsp:txXfrm>
        <a:off x="1550640" y="755973"/>
        <a:ext cx="1851718" cy="499562"/>
      </dsp:txXfrm>
    </dsp:sp>
    <dsp:sp modelId="{5F35A251-ABB7-46D7-B98E-BD79ED6925F5}">
      <dsp:nvSpPr>
        <dsp:cNvPr id="0" name=""/>
        <dsp:cNvSpPr/>
      </dsp:nvSpPr>
      <dsp:spPr>
        <a:xfrm>
          <a:off x="1550640" y="1554354"/>
          <a:ext cx="1851718" cy="625702"/>
        </a:xfrm>
        <a:prstGeom prst="rect">
          <a:avLst/>
        </a:prstGeom>
        <a:solidFill>
          <a:srgbClr val="B8B4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Garamond" panose="02020404030301010803" pitchFamily="18" charset="0"/>
              <a:cs typeface="Arial" panose="020B0604020202020204" pitchFamily="34" charset="0"/>
            </a:rPr>
            <a:t>STEP 5</a:t>
          </a:r>
        </a:p>
        <a:p>
          <a:pPr marL="0" lvl="0" indent="0" algn="ctr" defTabSz="400050">
            <a:lnSpc>
              <a:spcPct val="90000"/>
            </a:lnSpc>
            <a:spcBef>
              <a:spcPct val="0"/>
            </a:spcBef>
            <a:spcAft>
              <a:spcPct val="35000"/>
            </a:spcAft>
            <a:buNone/>
          </a:pPr>
          <a:r>
            <a:rPr lang="en-US" sz="900" kern="1200" dirty="0">
              <a:solidFill>
                <a:schemeClr val="tx1"/>
              </a:solidFill>
              <a:latin typeface="Garamond" panose="02020404030301010803" pitchFamily="18" charset="0"/>
              <a:cs typeface="Arial" panose="020B0604020202020204" pitchFamily="34" charset="0"/>
            </a:rPr>
            <a:t>Determine financial impact of expenditure program considering borrowing impact, interest earnings, etc.</a:t>
          </a:r>
        </a:p>
      </dsp:txBody>
      <dsp:txXfrm>
        <a:off x="1550640" y="1554354"/>
        <a:ext cx="1851718" cy="625702"/>
      </dsp:txXfrm>
    </dsp:sp>
    <dsp:sp modelId="{9C6B000E-DB2D-4EDE-9E7A-B3E5FAFD1F41}">
      <dsp:nvSpPr>
        <dsp:cNvPr id="0" name=""/>
        <dsp:cNvSpPr/>
      </dsp:nvSpPr>
      <dsp:spPr>
        <a:xfrm>
          <a:off x="3440730" y="92195"/>
          <a:ext cx="1508828" cy="499562"/>
        </a:xfrm>
        <a:prstGeom prst="rect">
          <a:avLst/>
        </a:prstGeom>
        <a:solidFill>
          <a:srgbClr val="928D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en-US" sz="900" kern="1200" dirty="0">
              <a:latin typeface="Garamond" panose="02020404030301010803" pitchFamily="18" charset="0"/>
              <a:cs typeface="Arial" panose="020B0604020202020204" pitchFamily="34" charset="0"/>
            </a:rPr>
            <a:t>STEP 3</a:t>
          </a:r>
        </a:p>
        <a:p>
          <a:pPr marL="0" lvl="0" indent="0" algn="ctr" defTabSz="400050">
            <a:lnSpc>
              <a:spcPct val="100000"/>
            </a:lnSpc>
            <a:spcBef>
              <a:spcPct val="0"/>
            </a:spcBef>
            <a:spcAft>
              <a:spcPts val="0"/>
            </a:spcAft>
            <a:buNone/>
          </a:pPr>
          <a:r>
            <a:rPr lang="en-US" sz="900" kern="1200" dirty="0">
              <a:latin typeface="Garamond" panose="02020404030301010803" pitchFamily="18" charset="0"/>
              <a:cs typeface="Arial" panose="020B0604020202020204" pitchFamily="34" charset="0"/>
            </a:rPr>
            <a:t>Escalate site acquisition / site development costs</a:t>
          </a:r>
        </a:p>
      </dsp:txBody>
      <dsp:txXfrm>
        <a:off x="3440730" y="92195"/>
        <a:ext cx="1508828" cy="4995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571" tIns="47286" rIns="94571" bIns="47286"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571" tIns="47286" rIns="94571" bIns="47286" rtlCol="0"/>
          <a:lstStyle>
            <a:lvl1pPr algn="r">
              <a:defRPr sz="1200"/>
            </a:lvl1pPr>
          </a:lstStyle>
          <a:p>
            <a:fld id="{A01B4B83-9BDD-436B-9E32-332940E19929}" type="datetimeFigureOut">
              <a:rPr lang="en-US" smtClean="0"/>
              <a:pPr/>
              <a:t>2/12/2024</a:t>
            </a:fld>
            <a:endParaRPr lang="en-US" dirty="0"/>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571" tIns="47286" rIns="94571" bIns="47286"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571" tIns="47286" rIns="94571" bIns="47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571" tIns="47286" rIns="94571" bIns="472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571" tIns="47286" rIns="94571" bIns="47286" rtlCol="0" anchor="b"/>
          <a:lstStyle>
            <a:lvl1pPr algn="r">
              <a:defRPr sz="1200"/>
            </a:lvl1pPr>
          </a:lstStyle>
          <a:p>
            <a:fld id="{A36C3AD7-D1AF-40D5-B7C3-1452D17CB23A}" type="slidenum">
              <a:rPr lang="en-US" smtClean="0"/>
              <a:pPr/>
              <a:t>‹#›</a:t>
            </a:fld>
            <a:endParaRPr lang="en-US" dirty="0"/>
          </a:p>
        </p:txBody>
      </p:sp>
    </p:spTree>
    <p:extLst>
      <p:ext uri="{BB962C8B-B14F-4D97-AF65-F5344CB8AC3E}">
        <p14:creationId xmlns:p14="http://schemas.microsoft.com/office/powerpoint/2010/main" val="4824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Content Placeholder 2"/>
          <p:cNvSpPr>
            <a:spLocks noGrp="1"/>
          </p:cNvSpPr>
          <p:nvPr>
            <p:ph sz="quarter" idx="1"/>
          </p:nvPr>
        </p:nvSpPr>
        <p:spPr>
          <a:xfrm>
            <a:off x="1117601" y="2362200"/>
            <a:ext cx="5027084"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117601" y="4300539"/>
            <a:ext cx="5027084"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251201" y="6248401"/>
            <a:ext cx="2840567" cy="474663"/>
          </a:xfrm>
        </p:spPr>
        <p:txBody>
          <a:bodyPr/>
          <a:lstStyle>
            <a:lvl1pPr>
              <a:defRPr/>
            </a:lvl1pPr>
          </a:lstStyle>
          <a:p>
            <a:endParaRPr lang="en-US" altLang="en-US" dirty="0"/>
          </a:p>
        </p:txBody>
      </p:sp>
      <p:sp>
        <p:nvSpPr>
          <p:cNvPr id="7" name="Footer Placeholder 6"/>
          <p:cNvSpPr>
            <a:spLocks noGrp="1"/>
          </p:cNvSpPr>
          <p:nvPr>
            <p:ph type="ftr" sz="quarter" idx="11"/>
          </p:nvPr>
        </p:nvSpPr>
        <p:spPr>
          <a:xfrm>
            <a:off x="7721600" y="6248401"/>
            <a:ext cx="3862917" cy="474663"/>
          </a:xfrm>
        </p:spPr>
        <p:txBody>
          <a:bodyPr/>
          <a:lstStyle>
            <a:lvl1pPr>
              <a:defRPr/>
            </a:lvl1pPr>
          </a:lstStyle>
          <a:p>
            <a:endParaRPr lang="en-US" altLang="en-US" dirty="0"/>
          </a:p>
        </p:txBody>
      </p:sp>
      <p:sp>
        <p:nvSpPr>
          <p:cNvPr id="8" name="Slide Number Placeholder 7"/>
          <p:cNvSpPr>
            <a:spLocks noGrp="1"/>
          </p:cNvSpPr>
          <p:nvPr>
            <p:ph type="sldNum" sz="quarter" idx="12"/>
          </p:nvPr>
        </p:nvSpPr>
        <p:spPr>
          <a:xfrm>
            <a:off x="112184" y="6242050"/>
            <a:ext cx="783167" cy="488950"/>
          </a:xfrm>
        </p:spPr>
        <p:txBody>
          <a:bodyPr/>
          <a:lstStyle>
            <a:lvl1pPr>
              <a:defRPr/>
            </a:lvl1pPr>
          </a:lstStyle>
          <a:p>
            <a:fld id="{B11808A8-10F0-4259-9590-F9BD6E10DD26}" type="slidenum">
              <a:rPr lang="en-US" altLang="en-US"/>
              <a:pPr/>
              <a:t>‹#›</a:t>
            </a:fld>
            <a:endParaRPr lang="en-US" altLang="en-US" dirty="0"/>
          </a:p>
        </p:txBody>
      </p:sp>
    </p:spTree>
    <p:extLst>
      <p:ext uri="{BB962C8B-B14F-4D97-AF65-F5344CB8AC3E}">
        <p14:creationId xmlns:p14="http://schemas.microsoft.com/office/powerpoint/2010/main" val="232985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A62B5F-555C-4FDB-BAA3-EB0E7917AA00}"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8BA62B5F-555C-4FDB-BAA3-EB0E7917AA00}"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BA62B5F-555C-4FDB-BAA3-EB0E7917AA00}"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AutoShape 4"/>
          <p:cNvSpPr>
            <a:spLocks noGrp="1" noChangeArrowheads="1"/>
          </p:cNvSpPr>
          <p:nvPr>
            <p:ph type="ctrTitle"/>
          </p:nvPr>
        </p:nvSpPr>
        <p:spPr>
          <a:xfrm>
            <a:off x="1718569" y="152401"/>
            <a:ext cx="8235612" cy="1981199"/>
          </a:xfrm>
        </p:spPr>
        <p:txBody>
          <a:bodyPr/>
          <a:lstStyle/>
          <a:p>
            <a:pPr algn="ctr">
              <a:defRPr/>
            </a:pP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br>
              <a:rPr lang="en-US" sz="4000" b="1" dirty="0">
                <a:solidFill>
                  <a:schemeClr val="tx1">
                    <a:lumMod val="50000"/>
                    <a:lumOff val="50000"/>
                  </a:schemeClr>
                </a:solidFill>
                <a:latin typeface="+mn-lt"/>
              </a:rPr>
            </a:br>
            <a:r>
              <a:rPr lang="en-US" sz="3600" b="1" dirty="0">
                <a:solidFill>
                  <a:schemeClr val="tx1">
                    <a:lumMod val="50000"/>
                    <a:lumOff val="50000"/>
                  </a:schemeClr>
                </a:solidFill>
                <a:latin typeface="+mn-lt"/>
              </a:rPr>
              <a:t>Education Development Charges </a:t>
            </a:r>
            <a:br>
              <a:rPr lang="en-US" sz="3600" b="1" dirty="0">
                <a:solidFill>
                  <a:schemeClr val="tx1">
                    <a:lumMod val="50000"/>
                    <a:lumOff val="50000"/>
                  </a:schemeClr>
                </a:solidFill>
                <a:latin typeface="+mn-lt"/>
              </a:rPr>
            </a:br>
            <a:r>
              <a:rPr lang="en-US" sz="3200" b="1" dirty="0">
                <a:solidFill>
                  <a:schemeClr val="tx1">
                    <a:lumMod val="50000"/>
                    <a:lumOff val="50000"/>
                  </a:schemeClr>
                </a:solidFill>
                <a:latin typeface="+mn-lt"/>
              </a:rPr>
              <a:t>Joint Successor By-law Public Meeting</a:t>
            </a:r>
            <a:br>
              <a:rPr lang="en-US" sz="3600" b="1" dirty="0">
                <a:solidFill>
                  <a:schemeClr val="tx1">
                    <a:lumMod val="50000"/>
                    <a:lumOff val="50000"/>
                  </a:schemeClr>
                </a:solidFill>
                <a:latin typeface="+mn-lt"/>
              </a:rPr>
            </a:br>
            <a:r>
              <a:rPr lang="en-US" sz="3600" b="1" dirty="0">
                <a:solidFill>
                  <a:schemeClr val="tx1">
                    <a:lumMod val="50000"/>
                    <a:lumOff val="50000"/>
                  </a:schemeClr>
                </a:solidFill>
                <a:latin typeface="+mn-lt"/>
              </a:rPr>
              <a:t> </a:t>
            </a:r>
            <a:br>
              <a:rPr lang="en-US" sz="4000" b="1" dirty="0">
                <a:solidFill>
                  <a:schemeClr val="tx1">
                    <a:lumMod val="50000"/>
                    <a:lumOff val="50000"/>
                  </a:schemeClr>
                </a:solidFill>
                <a:latin typeface="+mn-lt"/>
              </a:rPr>
            </a:br>
            <a:endParaRPr lang="en-US" sz="2800" b="1" dirty="0">
              <a:solidFill>
                <a:schemeClr val="tx1">
                  <a:lumMod val="50000"/>
                  <a:lumOff val="50000"/>
                </a:schemeClr>
              </a:solidFill>
              <a:latin typeface="+mn-lt"/>
            </a:endParaRPr>
          </a:p>
        </p:txBody>
      </p:sp>
      <p:sp>
        <p:nvSpPr>
          <p:cNvPr id="5" name="Rectangle 4"/>
          <p:cNvSpPr/>
          <p:nvPr/>
        </p:nvSpPr>
        <p:spPr>
          <a:xfrm>
            <a:off x="2091144" y="5257800"/>
            <a:ext cx="7452360" cy="990600"/>
          </a:xfrm>
          <a:prstGeom prst="rect">
            <a:avLst/>
          </a:prstGeom>
          <a:solidFill>
            <a:srgbClr val="3C3C3C"/>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704445" y="5257801"/>
            <a:ext cx="6553200" cy="830997"/>
          </a:xfrm>
          <a:prstGeom prst="rect">
            <a:avLst/>
          </a:prstGeom>
          <a:noFill/>
        </p:spPr>
        <p:txBody>
          <a:bodyPr wrap="square" rtlCol="0">
            <a:spAutoFit/>
          </a:bodyPr>
          <a:lstStyle/>
          <a:p>
            <a:pPr algn="ctr"/>
            <a:r>
              <a:rPr lang="en-US" sz="2400" b="1" dirty="0">
                <a:solidFill>
                  <a:schemeClr val="accent4">
                    <a:lumMod val="75000"/>
                  </a:schemeClr>
                </a:solidFill>
              </a:rPr>
              <a:t>Durham DSB and Durham Catholic DSB</a:t>
            </a:r>
          </a:p>
          <a:p>
            <a:pPr algn="ctr"/>
            <a:r>
              <a:rPr lang="en-US" sz="2400" b="1" dirty="0">
                <a:solidFill>
                  <a:schemeClr val="accent4">
                    <a:lumMod val="75000"/>
                  </a:schemeClr>
                </a:solidFill>
              </a:rPr>
              <a:t> </a:t>
            </a:r>
            <a:r>
              <a:rPr lang="en-US" sz="2400" b="1" dirty="0">
                <a:solidFill>
                  <a:schemeClr val="bg1"/>
                </a:solidFill>
              </a:rPr>
              <a:t> February 28, 2024</a:t>
            </a:r>
          </a:p>
        </p:txBody>
      </p:sp>
      <p:sp>
        <p:nvSpPr>
          <p:cNvPr id="9" name="Rectangle 8"/>
          <p:cNvSpPr/>
          <p:nvPr/>
        </p:nvSpPr>
        <p:spPr>
          <a:xfrm>
            <a:off x="2019300" y="1219200"/>
            <a:ext cx="75819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rot="16200000">
            <a:off x="7370171" y="2993029"/>
            <a:ext cx="3870963" cy="475704"/>
          </a:xfrm>
          <a:prstGeom prst="rect">
            <a:avLst/>
          </a:prstGeom>
          <a:solidFill>
            <a:srgbClr val="3C3C3C"/>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359770" y="3026771"/>
            <a:ext cx="3962400" cy="499659"/>
          </a:xfrm>
          <a:prstGeom prst="rect">
            <a:avLst/>
          </a:prstGeom>
          <a:solidFill>
            <a:srgbClr val="3C3C3C"/>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AB36B62-4A29-4084-BF67-B73ABEB24B36}"/>
              </a:ext>
            </a:extLst>
          </p:cNvPr>
          <p:cNvSpPr/>
          <p:nvPr/>
        </p:nvSpPr>
        <p:spPr>
          <a:xfrm rot="16200000">
            <a:off x="9443960" y="2759708"/>
            <a:ext cx="4669548" cy="369332"/>
          </a:xfrm>
          <a:prstGeom prst="rect">
            <a:avLst/>
          </a:prstGeom>
        </p:spPr>
        <p:txBody>
          <a:bodyPr wrap="none">
            <a:spAutoFit/>
          </a:bodyPr>
          <a:lstStyle/>
          <a:p>
            <a:r>
              <a:rPr lang="en-CA" b="1" dirty="0">
                <a:solidFill>
                  <a:srgbClr val="B9C55F"/>
                </a:solidFill>
                <a:latin typeface="Garamond" panose="02020404030301010803" pitchFamily="18" charset="0"/>
              </a:rPr>
              <a:t>QUADRANT ADVISORY GROUP  &amp; PSTGI</a:t>
            </a:r>
            <a:endParaRPr lang="en-CA" dirty="0"/>
          </a:p>
        </p:txBody>
      </p:sp>
      <p:pic>
        <p:nvPicPr>
          <p:cNvPr id="6" name="Picture 5">
            <a:extLst>
              <a:ext uri="{FF2B5EF4-FFF2-40B4-BE49-F238E27FC236}">
                <a16:creationId xmlns:a16="http://schemas.microsoft.com/office/drawing/2014/main" id="{125987AE-0FE4-C78A-4980-4C2F5FAD1126}"/>
              </a:ext>
            </a:extLst>
          </p:cNvPr>
          <p:cNvPicPr>
            <a:picLocks noChangeAspect="1"/>
          </p:cNvPicPr>
          <p:nvPr/>
        </p:nvPicPr>
        <p:blipFill>
          <a:blip r:embed="rId2"/>
          <a:stretch>
            <a:fillRect/>
          </a:stretch>
        </p:blipFill>
        <p:spPr>
          <a:xfrm>
            <a:off x="2648495" y="1295401"/>
            <a:ext cx="6361610" cy="1981200"/>
          </a:xfrm>
          <a:prstGeom prst="rect">
            <a:avLst/>
          </a:prstGeom>
        </p:spPr>
      </p:pic>
      <p:pic>
        <p:nvPicPr>
          <p:cNvPr id="18" name="Picture 17">
            <a:extLst>
              <a:ext uri="{FF2B5EF4-FFF2-40B4-BE49-F238E27FC236}">
                <a16:creationId xmlns:a16="http://schemas.microsoft.com/office/drawing/2014/main" id="{1EB7FB8B-DE1D-D1B7-DDD4-401C0B2267B2}"/>
              </a:ext>
            </a:extLst>
          </p:cNvPr>
          <p:cNvPicPr>
            <a:picLocks noChangeAspect="1"/>
          </p:cNvPicPr>
          <p:nvPr/>
        </p:nvPicPr>
        <p:blipFill>
          <a:blip r:embed="rId3"/>
          <a:stretch>
            <a:fillRect/>
          </a:stretch>
        </p:blipFill>
        <p:spPr>
          <a:xfrm>
            <a:off x="2648495" y="3276601"/>
            <a:ext cx="6361610" cy="1904999"/>
          </a:xfrm>
          <a:prstGeom prst="rect">
            <a:avLst/>
          </a:prstGeom>
        </p:spPr>
      </p:pic>
    </p:spTree>
    <p:extLst>
      <p:ext uri="{BB962C8B-B14F-4D97-AF65-F5344CB8AC3E}">
        <p14:creationId xmlns:p14="http://schemas.microsoft.com/office/powerpoint/2010/main" val="62337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5606-6702-432F-D2E9-65316EEF9B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7ABFFA-68A0-13DF-378D-4223C72CF9C5}"/>
              </a:ext>
            </a:extLst>
          </p:cNvPr>
          <p:cNvSpPr>
            <a:spLocks noGrp="1"/>
          </p:cNvSpPr>
          <p:nvPr>
            <p:ph type="sldNum" sz="quarter" idx="12"/>
          </p:nvPr>
        </p:nvSpPr>
        <p:spPr/>
        <p:txBody>
          <a:bodyPr/>
          <a:lstStyle/>
          <a:p>
            <a:fld id="{8BA62B5F-555C-4FDB-BAA3-EB0E7917AA00}" type="slidenum">
              <a:rPr lang="en-US" smtClean="0"/>
              <a:pPr/>
              <a:t>10</a:t>
            </a:fld>
            <a:endParaRPr lang="en-US" dirty="0"/>
          </a:p>
        </p:txBody>
      </p:sp>
      <p:sp>
        <p:nvSpPr>
          <p:cNvPr id="7" name="Title 1">
            <a:extLst>
              <a:ext uri="{FF2B5EF4-FFF2-40B4-BE49-F238E27FC236}">
                <a16:creationId xmlns:a16="http://schemas.microsoft.com/office/drawing/2014/main" id="{7A929FDE-B295-A7EA-5190-3866FFF105AF}"/>
              </a:ext>
            </a:extLst>
          </p:cNvPr>
          <p:cNvSpPr txBox="1">
            <a:spLocks noGrp="1"/>
          </p:cNvSpPr>
          <p:nvPr>
            <p:ph type="title"/>
          </p:nvPr>
        </p:nvSpPr>
        <p:spPr>
          <a:xfrm>
            <a:off x="457200" y="228600"/>
            <a:ext cx="10668000" cy="611154"/>
          </a:xfrm>
          <a:prstGeom prst="rect">
            <a:avLst/>
          </a:prstGeom>
          <a:solidFill>
            <a:schemeClr val="bg2">
              <a:lumMod val="25000"/>
            </a:schemeClr>
          </a:solidFill>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Garamond" panose="02020404030301010803" pitchFamily="18" charset="0"/>
              </a:rPr>
              <a:t>DCDSB 15-YEAR EDC Projections</a:t>
            </a:r>
          </a:p>
        </p:txBody>
      </p:sp>
      <p:sp>
        <p:nvSpPr>
          <p:cNvPr id="8" name="TextBox 7">
            <a:extLst>
              <a:ext uri="{FF2B5EF4-FFF2-40B4-BE49-F238E27FC236}">
                <a16:creationId xmlns:a16="http://schemas.microsoft.com/office/drawing/2014/main" id="{B5185CA5-2C8B-D18E-3997-64533E5524E9}"/>
              </a:ext>
            </a:extLst>
          </p:cNvPr>
          <p:cNvSpPr txBox="1"/>
          <p:nvPr/>
        </p:nvSpPr>
        <p:spPr>
          <a:xfrm>
            <a:off x="457200" y="839754"/>
            <a:ext cx="9419845" cy="2477601"/>
          </a:xfrm>
          <a:prstGeom prst="rect">
            <a:avLst/>
          </a:prstGeom>
          <a:noFill/>
        </p:spPr>
        <p:txBody>
          <a:bodyPr wrap="square" rtlCol="0">
            <a:spAutoFit/>
          </a:bodyPr>
          <a:lstStyle/>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For the 2024/25 to 2038/39 forecast period, 94,223 new units  and 45.7 sq ft of non-residential GFA</a:t>
            </a:r>
          </a:p>
          <a:p>
            <a:pPr marL="285750" indent="-285750">
              <a:buClr>
                <a:schemeClr val="accent4">
                  <a:lumMod val="75000"/>
                </a:schemeClr>
              </a:buClr>
              <a:buFont typeface="Wingdings" panose="05000000000000000000" pitchFamily="2" charset="2"/>
              <a:buChar char="§"/>
            </a:pPr>
            <a:endParaRPr lang="en-US" sz="1600" dirty="0">
              <a:latin typeface="Garamond" panose="02020404030301010803" pitchFamily="18" charset="0"/>
            </a:endParaRPr>
          </a:p>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DCDSB student data is spatially matched by elementary catchment area to MPAC data to determine the number of pupils per household that would be generated by the construction and occupancy of new homes, and would attend DCDSB schools – pupil yields</a:t>
            </a:r>
          </a:p>
          <a:p>
            <a:pPr>
              <a:buClr>
                <a:schemeClr val="accent4">
                  <a:lumMod val="75000"/>
                </a:schemeClr>
              </a:buClr>
            </a:pPr>
            <a:endParaRPr lang="en-US" sz="1600" dirty="0">
              <a:latin typeface="Garamond" panose="02020404030301010803" pitchFamily="18" charset="0"/>
            </a:endParaRPr>
          </a:p>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The DCDSB-specific &amp; density-specific pupil yields are applied to the housing forecast to determine the Requirements of New Development (ROND)</a:t>
            </a:r>
          </a:p>
          <a:p>
            <a:endParaRPr lang="en-US" sz="1350" dirty="0"/>
          </a:p>
          <a:p>
            <a:endParaRPr lang="en-CA" sz="1350" dirty="0"/>
          </a:p>
        </p:txBody>
      </p:sp>
      <p:sp>
        <p:nvSpPr>
          <p:cNvPr id="9" name="TextBox 8">
            <a:extLst>
              <a:ext uri="{FF2B5EF4-FFF2-40B4-BE49-F238E27FC236}">
                <a16:creationId xmlns:a16="http://schemas.microsoft.com/office/drawing/2014/main" id="{93FE146F-F6A2-5102-F46A-4BA49C91F492}"/>
              </a:ext>
            </a:extLst>
          </p:cNvPr>
          <p:cNvSpPr txBox="1"/>
          <p:nvPr/>
        </p:nvSpPr>
        <p:spPr>
          <a:xfrm>
            <a:off x="457200" y="3201412"/>
            <a:ext cx="2286000" cy="3539430"/>
          </a:xfrm>
          <a:prstGeom prst="rect">
            <a:avLst/>
          </a:prstGeom>
          <a:noFill/>
        </p:spPr>
        <p:txBody>
          <a:bodyPr wrap="square" rtlCol="0">
            <a:spAutoFit/>
          </a:bodyPr>
          <a:lstStyle/>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The ROND, when added to the Existing Community enrolments </a:t>
            </a:r>
            <a:r>
              <a:rPr lang="en-CA" sz="1600" dirty="0">
                <a:latin typeface="Garamond" panose="02020404030301010803" pitchFamily="18" charset="0"/>
              </a:rPr>
              <a:t>equals total projected enrolment over the 2024/25 to 2038/39 forecast period</a:t>
            </a:r>
          </a:p>
          <a:p>
            <a:pPr marL="285750" indent="-285750">
              <a:buClr>
                <a:schemeClr val="accent4">
                  <a:lumMod val="75000"/>
                </a:schemeClr>
              </a:buClr>
              <a:buFont typeface="Wingdings" panose="05000000000000000000" pitchFamily="2" charset="2"/>
              <a:buChar char="§"/>
            </a:pPr>
            <a:endParaRPr lang="en-CA" sz="1600" dirty="0">
              <a:latin typeface="Garamond" panose="02020404030301010803" pitchFamily="18" charset="0"/>
            </a:endParaRPr>
          </a:p>
          <a:p>
            <a:pPr marL="285750" indent="-285750">
              <a:buClr>
                <a:schemeClr val="accent4">
                  <a:lumMod val="75000"/>
                </a:schemeClr>
              </a:buClr>
              <a:buFont typeface="Wingdings" panose="05000000000000000000" pitchFamily="2" charset="2"/>
              <a:buChar char="§"/>
            </a:pPr>
            <a:r>
              <a:rPr lang="en-CA" sz="1600" dirty="0">
                <a:latin typeface="Garamond" panose="02020404030301010803" pitchFamily="18" charset="0"/>
              </a:rPr>
              <a:t>Additional 5,245 elementary and 2,080 secondary pupils to be generated from 94,223 new dwellings.</a:t>
            </a:r>
            <a:endParaRPr lang="en-US" sz="1600" dirty="0">
              <a:latin typeface="Garamond" panose="02020404030301010803" pitchFamily="18" charset="0"/>
            </a:endParaRPr>
          </a:p>
        </p:txBody>
      </p:sp>
      <p:sp>
        <p:nvSpPr>
          <p:cNvPr id="2" name="Rectangle 1">
            <a:extLst>
              <a:ext uri="{FF2B5EF4-FFF2-40B4-BE49-F238E27FC236}">
                <a16:creationId xmlns:a16="http://schemas.microsoft.com/office/drawing/2014/main" id="{1339C417-F132-9723-C8B9-9238D18D3866}"/>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3" name="Picture 2">
            <a:extLst>
              <a:ext uri="{FF2B5EF4-FFF2-40B4-BE49-F238E27FC236}">
                <a16:creationId xmlns:a16="http://schemas.microsoft.com/office/drawing/2014/main" id="{0FC923FA-A1B1-39C6-06CF-B0BD7435F5B0}"/>
              </a:ext>
            </a:extLst>
          </p:cNvPr>
          <p:cNvPicPr>
            <a:picLocks noChangeAspect="1"/>
          </p:cNvPicPr>
          <p:nvPr/>
        </p:nvPicPr>
        <p:blipFill>
          <a:blip r:embed="rId2"/>
          <a:stretch>
            <a:fillRect/>
          </a:stretch>
        </p:blipFill>
        <p:spPr>
          <a:xfrm>
            <a:off x="3276600" y="3048000"/>
            <a:ext cx="7848600" cy="3657600"/>
          </a:xfrm>
          <a:prstGeom prst="rect">
            <a:avLst/>
          </a:prstGeom>
        </p:spPr>
      </p:pic>
    </p:spTree>
    <p:extLst>
      <p:ext uri="{BB962C8B-B14F-4D97-AF65-F5344CB8AC3E}">
        <p14:creationId xmlns:p14="http://schemas.microsoft.com/office/powerpoint/2010/main" val="188226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B81325-E11A-613D-C135-9DC524C5C4F5}"/>
              </a:ext>
            </a:extLst>
          </p:cNvPr>
          <p:cNvSpPr>
            <a:spLocks noGrp="1"/>
          </p:cNvSpPr>
          <p:nvPr>
            <p:ph idx="1"/>
          </p:nvPr>
        </p:nvSpPr>
        <p:spPr>
          <a:xfrm>
            <a:off x="457200" y="1066800"/>
            <a:ext cx="10591800" cy="5410200"/>
          </a:xfrm>
        </p:spPr>
        <p:txBody>
          <a:bodyPr>
            <a:normAutofit/>
          </a:bodyPr>
          <a:lstStyle/>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Education Land Costs under section 257.53 (2) of the </a:t>
            </a:r>
            <a:r>
              <a:rPr lang="en-CA" sz="1800" i="1" dirty="0">
                <a:solidFill>
                  <a:schemeClr val="bg2">
                    <a:lumMod val="25000"/>
                  </a:schemeClr>
                </a:solidFill>
                <a:latin typeface="Garamond" panose="02020404030301010803" pitchFamily="18" charset="0"/>
              </a:rPr>
              <a:t>Education Act</a:t>
            </a:r>
            <a:r>
              <a:rPr lang="en-CA" sz="1800" dirty="0">
                <a:solidFill>
                  <a:schemeClr val="bg2">
                    <a:lumMod val="25000"/>
                  </a:schemeClr>
                </a:solidFill>
                <a:latin typeface="Garamond" panose="02020404030301010803" pitchFamily="18" charset="0"/>
              </a:rPr>
              <a:t> include costs to:</a:t>
            </a:r>
          </a:p>
          <a:p>
            <a:pPr marL="1017270" lvl="2" indent="-342900">
              <a:buClr>
                <a:schemeClr val="accent4">
                  <a:lumMod val="75000"/>
                </a:schemeClr>
              </a:buClr>
              <a:buFont typeface="Wingdings" panose="05000000000000000000" pitchFamily="2" charset="2"/>
              <a:buChar char="§"/>
            </a:pPr>
            <a:r>
              <a:rPr lang="en-CA" i="1" dirty="0">
                <a:solidFill>
                  <a:schemeClr val="bg2">
                    <a:lumMod val="25000"/>
                  </a:schemeClr>
                </a:solidFill>
                <a:latin typeface="Garamond" panose="02020404030301010803" pitchFamily="18" charset="0"/>
              </a:rPr>
              <a:t>acquire land or </a:t>
            </a:r>
          </a:p>
          <a:p>
            <a:pPr marL="1017270" lvl="2" indent="-342900">
              <a:buClr>
                <a:schemeClr val="accent4">
                  <a:lumMod val="75000"/>
                </a:schemeClr>
              </a:buClr>
              <a:buFont typeface="Wingdings" panose="05000000000000000000" pitchFamily="2" charset="2"/>
              <a:buChar char="§"/>
            </a:pPr>
            <a:r>
              <a:rPr lang="en-CA" i="1" dirty="0">
                <a:solidFill>
                  <a:schemeClr val="bg2">
                    <a:lumMod val="25000"/>
                  </a:schemeClr>
                </a:solidFill>
                <a:latin typeface="Garamond" panose="02020404030301010803" pitchFamily="18" charset="0"/>
              </a:rPr>
              <a:t>an interest in land (this could be a strata interest), </a:t>
            </a:r>
          </a:p>
          <a:p>
            <a:pPr marL="1017270" lvl="2" indent="-342900">
              <a:buClr>
                <a:schemeClr val="accent4">
                  <a:lumMod val="75000"/>
                </a:schemeClr>
              </a:buClr>
              <a:buFont typeface="Wingdings" panose="05000000000000000000" pitchFamily="2" charset="2"/>
              <a:buChar char="§"/>
            </a:pPr>
            <a:r>
              <a:rPr lang="en-CA" i="1" dirty="0">
                <a:solidFill>
                  <a:schemeClr val="bg2">
                    <a:lumMod val="25000"/>
                  </a:schemeClr>
                </a:solidFill>
                <a:latin typeface="Garamond" panose="02020404030301010803" pitchFamily="18" charset="0"/>
              </a:rPr>
              <a:t>including a leasehold interest, </a:t>
            </a:r>
          </a:p>
          <a:p>
            <a:pPr marL="960120" lvl="2" indent="-285750">
              <a:buClr>
                <a:schemeClr val="accent4">
                  <a:lumMod val="75000"/>
                </a:schemeClr>
              </a:buClr>
              <a:buFont typeface="Wingdings" panose="05000000000000000000" pitchFamily="2" charset="2"/>
              <a:buChar char="§"/>
            </a:pPr>
            <a:r>
              <a:rPr lang="en-CA" i="1" dirty="0">
                <a:solidFill>
                  <a:schemeClr val="bg2">
                    <a:lumMod val="25000"/>
                  </a:schemeClr>
                </a:solidFill>
                <a:latin typeface="Garamond" panose="02020404030301010803" pitchFamily="18" charset="0"/>
              </a:rPr>
              <a:t> to be used by the board to provide pupil accommodation’</a:t>
            </a:r>
          </a:p>
          <a:p>
            <a:pPr>
              <a:buClr>
                <a:schemeClr val="accent4">
                  <a:lumMod val="75000"/>
                </a:schemeClr>
              </a:buClr>
              <a:buFont typeface="Wingdings" panose="05000000000000000000" pitchFamily="2" charset="2"/>
              <a:buChar char="§"/>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Education land costs exclude costs of any building to be used to provide pupil accommodation</a:t>
            </a:r>
          </a:p>
          <a:p>
            <a:pPr marL="114300" indent="0">
              <a:buClr>
                <a:schemeClr val="accent4">
                  <a:lumMod val="75000"/>
                </a:schemeClr>
              </a:buClr>
              <a:buNone/>
            </a:pPr>
            <a:endParaRPr lang="en-CA" sz="1800" i="1"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Precedent established with funding of underground parking in select locations based on business case and stakeholder agreement in 2013</a:t>
            </a:r>
          </a:p>
          <a:p>
            <a:pPr marL="114300" indent="0">
              <a:buClr>
                <a:schemeClr val="accent4">
                  <a:lumMod val="75000"/>
                </a:schemeClr>
              </a:buClr>
              <a:buNone/>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Legislation allows the use of EDC funds for construction costs under a Minister-approved Alternative Project</a:t>
            </a:r>
          </a:p>
          <a:p>
            <a:pPr>
              <a:buClr>
                <a:schemeClr val="accent4">
                  <a:lumMod val="75000"/>
                </a:schemeClr>
              </a:buClr>
              <a:buFont typeface="Wingdings" panose="05000000000000000000" pitchFamily="2" charset="2"/>
              <a:buChar char="§"/>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In any 5-year by-law period, EDC-eligible costs are tied to how much residential development is projected to take place. As the Board moves from one by-law period to another, the # of new residential units grows and the % EDC-eligible expenditures grows</a:t>
            </a:r>
          </a:p>
          <a:p>
            <a:endParaRPr lang="en-CA" dirty="0"/>
          </a:p>
        </p:txBody>
      </p:sp>
      <p:sp>
        <p:nvSpPr>
          <p:cNvPr id="4" name="Slide Number Placeholder 3">
            <a:extLst>
              <a:ext uri="{FF2B5EF4-FFF2-40B4-BE49-F238E27FC236}">
                <a16:creationId xmlns:a16="http://schemas.microsoft.com/office/drawing/2014/main" id="{6826F707-8252-6869-1827-FCBA5E702A08}"/>
              </a:ext>
            </a:extLst>
          </p:cNvPr>
          <p:cNvSpPr>
            <a:spLocks noGrp="1"/>
          </p:cNvSpPr>
          <p:nvPr>
            <p:ph type="sldNum" sz="quarter" idx="12"/>
          </p:nvPr>
        </p:nvSpPr>
        <p:spPr/>
        <p:txBody>
          <a:bodyPr/>
          <a:lstStyle/>
          <a:p>
            <a:fld id="{8BA62B5F-555C-4FDB-BAA3-EB0E7917AA00}" type="slidenum">
              <a:rPr lang="en-US" smtClean="0"/>
              <a:pPr/>
              <a:t>11</a:t>
            </a:fld>
            <a:endParaRPr lang="en-US" dirty="0"/>
          </a:p>
        </p:txBody>
      </p:sp>
      <p:sp>
        <p:nvSpPr>
          <p:cNvPr id="6" name="Title 1">
            <a:extLst>
              <a:ext uri="{FF2B5EF4-FFF2-40B4-BE49-F238E27FC236}">
                <a16:creationId xmlns:a16="http://schemas.microsoft.com/office/drawing/2014/main" id="{2DEED7BB-4BA0-5F31-6D41-436EF867913E}"/>
              </a:ext>
            </a:extLst>
          </p:cNvPr>
          <p:cNvSpPr>
            <a:spLocks noGrp="1"/>
          </p:cNvSpPr>
          <p:nvPr>
            <p:ph type="title"/>
          </p:nvPr>
        </p:nvSpPr>
        <p:spPr>
          <a:xfrm>
            <a:off x="457200" y="304800"/>
            <a:ext cx="10591800" cy="609600"/>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EDC-eligible Costs </a:t>
            </a:r>
          </a:p>
        </p:txBody>
      </p:sp>
      <p:sp>
        <p:nvSpPr>
          <p:cNvPr id="2" name="Rectangle 1">
            <a:extLst>
              <a:ext uri="{FF2B5EF4-FFF2-40B4-BE49-F238E27FC236}">
                <a16:creationId xmlns:a16="http://schemas.microsoft.com/office/drawing/2014/main" id="{40EEE16F-5722-EF63-F112-FB707B14B0F5}"/>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204476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B59201-9C00-0149-39D7-46164C9B4521}"/>
              </a:ext>
            </a:extLst>
          </p:cNvPr>
          <p:cNvSpPr>
            <a:spLocks noGrp="1"/>
          </p:cNvSpPr>
          <p:nvPr>
            <p:ph type="sldNum" sz="quarter" idx="12"/>
          </p:nvPr>
        </p:nvSpPr>
        <p:spPr/>
        <p:txBody>
          <a:bodyPr/>
          <a:lstStyle/>
          <a:p>
            <a:fld id="{8BA62B5F-555C-4FDB-BAA3-EB0E7917AA00}" type="slidenum">
              <a:rPr lang="en-US" smtClean="0"/>
              <a:pPr/>
              <a:t>12</a:t>
            </a:fld>
            <a:endParaRPr lang="en-US" dirty="0"/>
          </a:p>
        </p:txBody>
      </p:sp>
      <p:sp>
        <p:nvSpPr>
          <p:cNvPr id="5" name="Rectangle 2">
            <a:extLst>
              <a:ext uri="{FF2B5EF4-FFF2-40B4-BE49-F238E27FC236}">
                <a16:creationId xmlns:a16="http://schemas.microsoft.com/office/drawing/2014/main" id="{C8C110D2-356D-082F-90FA-2F33B34D9F78}"/>
              </a:ext>
            </a:extLst>
          </p:cNvPr>
          <p:cNvSpPr>
            <a:spLocks noChangeArrowheads="1"/>
          </p:cNvSpPr>
          <p:nvPr/>
        </p:nvSpPr>
        <p:spPr bwMode="auto">
          <a:xfrm>
            <a:off x="416719" y="1131458"/>
            <a:ext cx="430768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ko-KR" sz="1050" b="1" dirty="0">
                <a:solidFill>
                  <a:srgbClr val="48534E"/>
                </a:solidFill>
                <a:latin typeface="Garamond" panose="02020404030301010803" pitchFamily="18" charset="0"/>
                <a:ea typeface="Trebuchet MS" panose="020B0603020202020204" pitchFamily="34" charset="0"/>
                <a:cs typeface="Garamond" panose="02020404030301010803" pitchFamily="18" charset="0"/>
              </a:rPr>
              <a:t>STAND-ALONE SCHOOL SITE -</a:t>
            </a:r>
            <a:endParaRPr lang="en-CA" altLang="ko-KR" sz="1050" dirty="0"/>
          </a:p>
          <a:p>
            <a:pPr defTabSz="685800" eaLnBrk="0" fontAlgn="base" hangingPunct="0">
              <a:spcBef>
                <a:spcPct val="0"/>
              </a:spcBef>
              <a:spcAft>
                <a:spcPct val="0"/>
              </a:spcAft>
            </a:pPr>
            <a:endParaRPr lang="en-CA" altLang="ko-KR" sz="1350" dirty="0">
              <a:latin typeface="Arial" panose="020B0604020202020204" pitchFamily="34" charset="0"/>
            </a:endParaRPr>
          </a:p>
        </p:txBody>
      </p:sp>
      <p:pic>
        <p:nvPicPr>
          <p:cNvPr id="1025" name="Picture 38">
            <a:extLst>
              <a:ext uri="{FF2B5EF4-FFF2-40B4-BE49-F238E27FC236}">
                <a16:creationId xmlns:a16="http://schemas.microsoft.com/office/drawing/2014/main" id="{E8156B13-D143-2E08-031F-0ABF858587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81631"/>
            <a:ext cx="4429885" cy="23521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EA62ED-AAE2-A929-20B7-D586D04CED47}"/>
              </a:ext>
            </a:extLst>
          </p:cNvPr>
          <p:cNvSpPr>
            <a:spLocks noChangeArrowheads="1"/>
          </p:cNvSpPr>
          <p:nvPr/>
        </p:nvSpPr>
        <p:spPr bwMode="auto">
          <a:xfrm rot="10800000" flipV="1">
            <a:off x="1447801" y="3810000"/>
            <a:ext cx="27095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ko-KR" sz="900" dirty="0">
                <a:solidFill>
                  <a:srgbClr val="48534E"/>
                </a:solidFill>
                <a:latin typeface="Garamond" panose="02020404030301010803" pitchFamily="18" charset="0"/>
                <a:ea typeface="Trebuchet MS" panose="020B0603020202020204" pitchFamily="34" charset="0"/>
                <a:cs typeface="Garamond" panose="02020404030301010803" pitchFamily="18" charset="0"/>
              </a:rPr>
              <a:t>TCDSB St. Mathias CS - Snyder Architects</a:t>
            </a:r>
            <a:endParaRPr lang="en-US" altLang="ko-KR" sz="1350" dirty="0">
              <a:latin typeface="Arial" panose="020B0604020202020204" pitchFamily="34" charset="0"/>
            </a:endParaRPr>
          </a:p>
        </p:txBody>
      </p:sp>
      <p:sp>
        <p:nvSpPr>
          <p:cNvPr id="7" name="Title 1">
            <a:extLst>
              <a:ext uri="{FF2B5EF4-FFF2-40B4-BE49-F238E27FC236}">
                <a16:creationId xmlns:a16="http://schemas.microsoft.com/office/drawing/2014/main" id="{3814A900-731D-7DAB-9C93-6F2B4FBE0243}"/>
              </a:ext>
            </a:extLst>
          </p:cNvPr>
          <p:cNvSpPr>
            <a:spLocks noGrp="1"/>
          </p:cNvSpPr>
          <p:nvPr>
            <p:ph type="title"/>
          </p:nvPr>
        </p:nvSpPr>
        <p:spPr>
          <a:xfrm>
            <a:off x="457200" y="457200"/>
            <a:ext cx="10591800" cy="551260"/>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Alternative Projects Supporting Housing Affordability</a:t>
            </a:r>
          </a:p>
        </p:txBody>
      </p:sp>
      <p:sp>
        <p:nvSpPr>
          <p:cNvPr id="9" name="Rectangle 5">
            <a:extLst>
              <a:ext uri="{FF2B5EF4-FFF2-40B4-BE49-F238E27FC236}">
                <a16:creationId xmlns:a16="http://schemas.microsoft.com/office/drawing/2014/main" id="{BBBE9592-B914-B2A6-7C9E-73AB4E4B5C7A}"/>
              </a:ext>
            </a:extLst>
          </p:cNvPr>
          <p:cNvSpPr>
            <a:spLocks noChangeArrowheads="1"/>
          </p:cNvSpPr>
          <p:nvPr/>
        </p:nvSpPr>
        <p:spPr bwMode="auto">
          <a:xfrm>
            <a:off x="6019800" y="1143000"/>
            <a:ext cx="43434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ko-KR" sz="1050" b="1" dirty="0">
                <a:solidFill>
                  <a:srgbClr val="48534E"/>
                </a:solidFill>
                <a:latin typeface="Garamond" panose="02020404030301010803" pitchFamily="18" charset="0"/>
                <a:ea typeface="Trebuchet MS" panose="020B0603020202020204" pitchFamily="34" charset="0"/>
                <a:cs typeface="Garamond" panose="02020404030301010803" pitchFamily="18" charset="0"/>
              </a:rPr>
              <a:t>VERTICAL SCHOOL AS PART OF A PODIUM STRUCTURE -</a:t>
            </a:r>
            <a:endParaRPr lang="en-CA" altLang="ko-KR" sz="1050" dirty="0"/>
          </a:p>
          <a:p>
            <a:pPr defTabSz="685800" eaLnBrk="0" fontAlgn="base" hangingPunct="0">
              <a:spcBef>
                <a:spcPct val="0"/>
              </a:spcBef>
              <a:spcAft>
                <a:spcPct val="0"/>
              </a:spcAft>
            </a:pPr>
            <a:endParaRPr lang="en-CA" altLang="ko-KR" sz="1350" dirty="0">
              <a:latin typeface="Arial" panose="020B0604020202020204" pitchFamily="34" charset="0"/>
            </a:endParaRPr>
          </a:p>
        </p:txBody>
      </p:sp>
      <p:pic>
        <p:nvPicPr>
          <p:cNvPr id="1028" name="Picture 1098">
            <a:extLst>
              <a:ext uri="{FF2B5EF4-FFF2-40B4-BE49-F238E27FC236}">
                <a16:creationId xmlns:a16="http://schemas.microsoft.com/office/drawing/2014/main" id="{3B18997C-0555-FC2E-E946-3EC4FF053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253" y="1371600"/>
            <a:ext cx="4345147" cy="23521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280A24C3-A200-79A4-53EC-186CA1D71366}"/>
              </a:ext>
            </a:extLst>
          </p:cNvPr>
          <p:cNvSpPr>
            <a:spLocks noChangeArrowheads="1"/>
          </p:cNvSpPr>
          <p:nvPr/>
        </p:nvSpPr>
        <p:spPr bwMode="auto">
          <a:xfrm>
            <a:off x="6324600" y="3810000"/>
            <a:ext cx="4191000" cy="55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ko-KR" sz="900" dirty="0">
                <a:solidFill>
                  <a:srgbClr val="48534E"/>
                </a:solidFill>
                <a:latin typeface="Garamond" panose="02020404030301010803" pitchFamily="18" charset="0"/>
                <a:ea typeface="Trebuchet MS" panose="020B0603020202020204" pitchFamily="34" charset="0"/>
                <a:cs typeface="Garamond" panose="02020404030301010803" pitchFamily="18" charset="0"/>
              </a:rPr>
              <a:t>TDSB proposed elementary school Pinnacle One Yonge – Hariri Pontarini Architects</a:t>
            </a:r>
            <a:endParaRPr lang="en-US" altLang="ko-KR" sz="900" dirty="0">
              <a:solidFill>
                <a:srgbClr val="48534E"/>
              </a:solidFill>
              <a:latin typeface="Garamond" panose="02020404030301010803" pitchFamily="18" charset="0"/>
              <a:ea typeface="Trebuchet MS" panose="020B0603020202020204" pitchFamily="34" charset="0"/>
              <a:cs typeface="Tahoma" panose="020B0604030504040204" pitchFamily="34" charset="0"/>
            </a:endParaRPr>
          </a:p>
          <a:p>
            <a:pPr defTabSz="685800" eaLnBrk="0" fontAlgn="base" hangingPunct="0">
              <a:spcBef>
                <a:spcPct val="0"/>
              </a:spcBef>
              <a:spcAft>
                <a:spcPct val="0"/>
              </a:spcAft>
            </a:pPr>
            <a:br>
              <a:rPr lang="en-US" altLang="ko-KR" sz="900" dirty="0">
                <a:solidFill>
                  <a:srgbClr val="48534E"/>
                </a:solidFill>
                <a:latin typeface="Garamond" panose="02020404030301010803" pitchFamily="18" charset="0"/>
                <a:ea typeface="Trebuchet MS" panose="020B0603020202020204" pitchFamily="34" charset="0"/>
                <a:cs typeface="Tahoma" panose="020B0604030504040204" pitchFamily="34" charset="0"/>
              </a:rPr>
            </a:br>
            <a:endParaRPr lang="en-US" altLang="ko-KR" sz="1350" dirty="0">
              <a:latin typeface="Arial" panose="020B0604020202020204" pitchFamily="34" charset="0"/>
            </a:endParaRPr>
          </a:p>
        </p:txBody>
      </p:sp>
      <p:sp>
        <p:nvSpPr>
          <p:cNvPr id="11" name="TextBox 10">
            <a:extLst>
              <a:ext uri="{FF2B5EF4-FFF2-40B4-BE49-F238E27FC236}">
                <a16:creationId xmlns:a16="http://schemas.microsoft.com/office/drawing/2014/main" id="{CA3B2143-EF29-AB11-8244-F5C161111C63}"/>
              </a:ext>
            </a:extLst>
          </p:cNvPr>
          <p:cNvSpPr txBox="1"/>
          <p:nvPr/>
        </p:nvSpPr>
        <p:spPr>
          <a:xfrm>
            <a:off x="457200" y="4286251"/>
            <a:ext cx="10591800" cy="2062103"/>
          </a:xfrm>
          <a:prstGeom prst="rect">
            <a:avLst/>
          </a:prstGeom>
          <a:noFill/>
        </p:spPr>
        <p:txBody>
          <a:bodyPr wrap="square" rtlCol="0">
            <a:spAutoFit/>
          </a:bodyPr>
          <a:lstStyle/>
          <a:p>
            <a:r>
              <a:rPr lang="en-US" sz="1600" dirty="0">
                <a:latin typeface="Garamond" panose="02020404030301010803" pitchFamily="18" charset="0"/>
              </a:rPr>
              <a:t>In 2018, the TCDSB proposed what has become Alternative Projects in the legislation as a means of supporting housing affordability</a:t>
            </a:r>
          </a:p>
          <a:p>
            <a:r>
              <a:rPr lang="en-US" sz="1600" dirty="0">
                <a:latin typeface="Garamond" panose="02020404030301010803" pitchFamily="18" charset="0"/>
              </a:rPr>
              <a:t>A Minister-approved Alternative Project must be less than the cost to acquire a conventional stand-alone school site</a:t>
            </a:r>
          </a:p>
          <a:p>
            <a:r>
              <a:rPr lang="en-US" sz="1600" dirty="0">
                <a:latin typeface="Garamond" panose="02020404030301010803" pitchFamily="18" charset="0"/>
              </a:rPr>
              <a:t>Alternative Project costs may include any or all of:</a:t>
            </a:r>
          </a:p>
          <a:p>
            <a:pPr marL="628650" lvl="1"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portion of superstructure to accommodate the school;</a:t>
            </a:r>
          </a:p>
          <a:p>
            <a:pPr marL="628650" lvl="1"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demising of the school portion of the superstructure to accommodate classrooms, admin space, gym, etc.</a:t>
            </a:r>
          </a:p>
          <a:p>
            <a:pPr marL="628650" lvl="1"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School parking, drop-off, etc.;</a:t>
            </a:r>
          </a:p>
          <a:p>
            <a:pPr marL="628650" lvl="1"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Share of nearby parkland to accommodate outdoor education programs</a:t>
            </a:r>
            <a:endParaRPr lang="en-CA" sz="1600" dirty="0">
              <a:latin typeface="Garamond" panose="02020404030301010803" pitchFamily="18" charset="0"/>
            </a:endParaRPr>
          </a:p>
        </p:txBody>
      </p:sp>
      <p:sp>
        <p:nvSpPr>
          <p:cNvPr id="2" name="Rectangle 1">
            <a:extLst>
              <a:ext uri="{FF2B5EF4-FFF2-40B4-BE49-F238E27FC236}">
                <a16:creationId xmlns:a16="http://schemas.microsoft.com/office/drawing/2014/main" id="{6704049E-12EF-819C-E2DB-5E467889A3C3}"/>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75992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39608A-8F67-2550-AEDF-730B3409B38A}"/>
              </a:ext>
            </a:extLst>
          </p:cNvPr>
          <p:cNvSpPr>
            <a:spLocks noGrp="1"/>
          </p:cNvSpPr>
          <p:nvPr>
            <p:ph type="sldNum" sz="quarter" idx="12"/>
          </p:nvPr>
        </p:nvSpPr>
        <p:spPr/>
        <p:txBody>
          <a:bodyPr/>
          <a:lstStyle/>
          <a:p>
            <a:fld id="{8BA62B5F-555C-4FDB-BAA3-EB0E7917AA00}" type="slidenum">
              <a:rPr lang="en-US" smtClean="0"/>
              <a:pPr/>
              <a:t>13</a:t>
            </a:fld>
            <a:endParaRPr lang="en-US" dirty="0"/>
          </a:p>
        </p:txBody>
      </p:sp>
      <p:sp>
        <p:nvSpPr>
          <p:cNvPr id="5" name="Rectangle 4">
            <a:extLst>
              <a:ext uri="{FF2B5EF4-FFF2-40B4-BE49-F238E27FC236}">
                <a16:creationId xmlns:a16="http://schemas.microsoft.com/office/drawing/2014/main" id="{46A9A0C9-386E-A77A-EEB7-97C3478C17ED}"/>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sp>
        <p:nvSpPr>
          <p:cNvPr id="8" name="Title 1">
            <a:extLst>
              <a:ext uri="{FF2B5EF4-FFF2-40B4-BE49-F238E27FC236}">
                <a16:creationId xmlns:a16="http://schemas.microsoft.com/office/drawing/2014/main" id="{93D3A62F-2907-95EF-40E3-43EE031F453B}"/>
              </a:ext>
            </a:extLst>
          </p:cNvPr>
          <p:cNvSpPr>
            <a:spLocks noGrp="1"/>
          </p:cNvSpPr>
          <p:nvPr>
            <p:ph type="title"/>
          </p:nvPr>
        </p:nvSpPr>
        <p:spPr>
          <a:xfrm>
            <a:off x="457200" y="274638"/>
            <a:ext cx="10668000" cy="563562"/>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Growth-related Pupils to be Accommodated in Existing Capacity</a:t>
            </a:r>
          </a:p>
        </p:txBody>
      </p:sp>
      <p:pic>
        <p:nvPicPr>
          <p:cNvPr id="12" name="Picture 11">
            <a:extLst>
              <a:ext uri="{FF2B5EF4-FFF2-40B4-BE49-F238E27FC236}">
                <a16:creationId xmlns:a16="http://schemas.microsoft.com/office/drawing/2014/main" id="{390310CA-3125-EE8B-262A-12186A948424}"/>
              </a:ext>
            </a:extLst>
          </p:cNvPr>
          <p:cNvPicPr>
            <a:picLocks noChangeAspect="1"/>
          </p:cNvPicPr>
          <p:nvPr/>
        </p:nvPicPr>
        <p:blipFill>
          <a:blip r:embed="rId2"/>
          <a:stretch>
            <a:fillRect/>
          </a:stretch>
        </p:blipFill>
        <p:spPr>
          <a:xfrm>
            <a:off x="5509670" y="3962401"/>
            <a:ext cx="5691730" cy="2743200"/>
          </a:xfrm>
          <a:prstGeom prst="rect">
            <a:avLst/>
          </a:prstGeom>
        </p:spPr>
      </p:pic>
      <p:sp>
        <p:nvSpPr>
          <p:cNvPr id="13" name="TextBox 12">
            <a:extLst>
              <a:ext uri="{FF2B5EF4-FFF2-40B4-BE49-F238E27FC236}">
                <a16:creationId xmlns:a16="http://schemas.microsoft.com/office/drawing/2014/main" id="{B790C3C6-FC12-0BBA-DB9F-3B26E058579A}"/>
              </a:ext>
            </a:extLst>
          </p:cNvPr>
          <p:cNvSpPr txBox="1"/>
          <p:nvPr/>
        </p:nvSpPr>
        <p:spPr>
          <a:xfrm>
            <a:off x="6553200" y="1066800"/>
            <a:ext cx="4032504" cy="1077218"/>
          </a:xfrm>
          <a:prstGeom prst="rect">
            <a:avLst/>
          </a:prstGeom>
          <a:noFill/>
        </p:spPr>
        <p:txBody>
          <a:bodyPr wrap="square" rtlCol="0">
            <a:spAutoFit/>
          </a:bodyPr>
          <a:lstStyle/>
          <a:p>
            <a:r>
              <a:rPr lang="en-US" sz="1600" dirty="0">
                <a:latin typeface="Garamond" panose="02020404030301010803" pitchFamily="18" charset="0"/>
              </a:rPr>
              <a:t>For the Durham DSB more than 22% of the pupils to be generated from future housing development can be accommodated within available capacity  </a:t>
            </a:r>
            <a:endParaRPr lang="en-CA" sz="1600" dirty="0">
              <a:latin typeface="Garamond" panose="02020404030301010803" pitchFamily="18" charset="0"/>
            </a:endParaRPr>
          </a:p>
        </p:txBody>
      </p:sp>
      <p:pic>
        <p:nvPicPr>
          <p:cNvPr id="14" name="Picture 13">
            <a:extLst>
              <a:ext uri="{FF2B5EF4-FFF2-40B4-BE49-F238E27FC236}">
                <a16:creationId xmlns:a16="http://schemas.microsoft.com/office/drawing/2014/main" id="{0E14B52E-9112-B7BB-ABE6-34D64E1D2D66}"/>
              </a:ext>
            </a:extLst>
          </p:cNvPr>
          <p:cNvPicPr>
            <a:picLocks noChangeAspect="1"/>
          </p:cNvPicPr>
          <p:nvPr/>
        </p:nvPicPr>
        <p:blipFill>
          <a:blip r:embed="rId3"/>
          <a:stretch>
            <a:fillRect/>
          </a:stretch>
        </p:blipFill>
        <p:spPr>
          <a:xfrm>
            <a:off x="457200" y="914400"/>
            <a:ext cx="5765876" cy="2971800"/>
          </a:xfrm>
          <a:prstGeom prst="rect">
            <a:avLst/>
          </a:prstGeom>
        </p:spPr>
      </p:pic>
      <p:sp>
        <p:nvSpPr>
          <p:cNvPr id="15" name="TextBox 14">
            <a:extLst>
              <a:ext uri="{FF2B5EF4-FFF2-40B4-BE49-F238E27FC236}">
                <a16:creationId xmlns:a16="http://schemas.microsoft.com/office/drawing/2014/main" id="{6FA56109-AE7F-68B9-831C-94C09A98988A}"/>
              </a:ext>
            </a:extLst>
          </p:cNvPr>
          <p:cNvSpPr txBox="1"/>
          <p:nvPr/>
        </p:nvSpPr>
        <p:spPr>
          <a:xfrm>
            <a:off x="381000" y="4409182"/>
            <a:ext cx="4032504" cy="1077218"/>
          </a:xfrm>
          <a:prstGeom prst="rect">
            <a:avLst/>
          </a:prstGeom>
          <a:noFill/>
        </p:spPr>
        <p:txBody>
          <a:bodyPr wrap="square" rtlCol="0">
            <a:spAutoFit/>
          </a:bodyPr>
          <a:lstStyle/>
          <a:p>
            <a:r>
              <a:rPr lang="en-US" sz="1600" dirty="0">
                <a:latin typeface="Garamond" panose="02020404030301010803" pitchFamily="18" charset="0"/>
              </a:rPr>
              <a:t>For the Durham CDSB more than 30% of the pupils to be generated from future housing development can be accommodated within available capacity  </a:t>
            </a:r>
            <a:endParaRPr lang="en-CA" sz="1600" dirty="0">
              <a:latin typeface="Garamond" panose="02020404030301010803" pitchFamily="18" charset="0"/>
            </a:endParaRPr>
          </a:p>
        </p:txBody>
      </p:sp>
    </p:spTree>
    <p:extLst>
      <p:ext uri="{BB962C8B-B14F-4D97-AF65-F5344CB8AC3E}">
        <p14:creationId xmlns:p14="http://schemas.microsoft.com/office/powerpoint/2010/main" val="405162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3F948D-97F8-BA52-8BB6-26C51BB769FC}"/>
              </a:ext>
            </a:extLst>
          </p:cNvPr>
          <p:cNvSpPr>
            <a:spLocks noGrp="1"/>
          </p:cNvSpPr>
          <p:nvPr>
            <p:ph type="sldNum" sz="quarter" idx="12"/>
          </p:nvPr>
        </p:nvSpPr>
        <p:spPr/>
        <p:txBody>
          <a:bodyPr/>
          <a:lstStyle/>
          <a:p>
            <a:fld id="{8BA62B5F-555C-4FDB-BAA3-EB0E7917AA00}" type="slidenum">
              <a:rPr lang="en-US" smtClean="0"/>
              <a:pPr/>
              <a:t>14</a:t>
            </a:fld>
            <a:endParaRPr lang="en-US" dirty="0"/>
          </a:p>
        </p:txBody>
      </p:sp>
      <p:sp>
        <p:nvSpPr>
          <p:cNvPr id="8" name="Title 1">
            <a:extLst>
              <a:ext uri="{FF2B5EF4-FFF2-40B4-BE49-F238E27FC236}">
                <a16:creationId xmlns:a16="http://schemas.microsoft.com/office/drawing/2014/main" id="{02C80CED-6E0E-1D9B-9752-6752863D9903}"/>
              </a:ext>
            </a:extLst>
          </p:cNvPr>
          <p:cNvSpPr>
            <a:spLocks noGrp="1"/>
          </p:cNvSpPr>
          <p:nvPr>
            <p:ph type="title"/>
          </p:nvPr>
        </p:nvSpPr>
        <p:spPr>
          <a:xfrm>
            <a:off x="457200" y="339328"/>
            <a:ext cx="10591800" cy="575072"/>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DDSB Proposed  Net Education Land Costs (NELC)</a:t>
            </a:r>
          </a:p>
        </p:txBody>
      </p:sp>
      <p:sp>
        <p:nvSpPr>
          <p:cNvPr id="9" name="TextBox 8">
            <a:extLst>
              <a:ext uri="{FF2B5EF4-FFF2-40B4-BE49-F238E27FC236}">
                <a16:creationId xmlns:a16="http://schemas.microsoft.com/office/drawing/2014/main" id="{6B36806F-4780-1F7B-62CC-B8DCD893EA3A}"/>
              </a:ext>
            </a:extLst>
          </p:cNvPr>
          <p:cNvSpPr txBox="1"/>
          <p:nvPr/>
        </p:nvSpPr>
        <p:spPr>
          <a:xfrm>
            <a:off x="533400" y="1219200"/>
            <a:ext cx="3200400" cy="5262979"/>
          </a:xfrm>
          <a:prstGeom prst="rect">
            <a:avLst/>
          </a:prstGeom>
          <a:noFill/>
        </p:spPr>
        <p:txBody>
          <a:bodyPr wrap="square" rtlCol="0">
            <a:spAutoFit/>
          </a:bodyPr>
          <a:lstStyle/>
          <a:p>
            <a:r>
              <a:rPr lang="en-US" sz="1600" dirty="0">
                <a:latin typeface="Garamond" panose="02020404030301010803" pitchFamily="18" charset="0"/>
              </a:rPr>
              <a:t>The EDC rates are spread over the net forecast (i.e., net of statutory exemptions)</a:t>
            </a:r>
          </a:p>
          <a:p>
            <a:endParaRPr lang="en-US" sz="1600" dirty="0">
              <a:latin typeface="Garamond" panose="02020404030301010803" pitchFamily="18" charset="0"/>
            </a:endParaRPr>
          </a:p>
          <a:p>
            <a:r>
              <a:rPr lang="en-US" sz="1600" dirty="0">
                <a:latin typeface="Garamond" panose="02020404030301010803" pitchFamily="18" charset="0"/>
              </a:rPr>
              <a:t>A cashflow analysis is undertaken, for the purpose of:</a:t>
            </a:r>
          </a:p>
          <a:p>
            <a:endParaRPr lang="en-US" sz="1600" dirty="0">
              <a:latin typeface="Garamond" panose="02020404030301010803" pitchFamily="18" charset="0"/>
            </a:endParaRPr>
          </a:p>
          <a:p>
            <a:pPr marL="257175" indent="-257175">
              <a:buFont typeface="+mj-lt"/>
              <a:buAutoNum type="arabicPeriod"/>
            </a:pPr>
            <a:r>
              <a:rPr lang="en-US" sz="1600" dirty="0">
                <a:latin typeface="Garamond" panose="02020404030301010803" pitchFamily="18" charset="0"/>
              </a:rPr>
              <a:t>Determining the appropriate ‘calculated rate;</a:t>
            </a:r>
          </a:p>
          <a:p>
            <a:pPr marL="257175" indent="-257175">
              <a:buFont typeface="+mj-lt"/>
              <a:buAutoNum type="arabicPeriod"/>
            </a:pPr>
            <a:r>
              <a:rPr lang="en-US" sz="1600" dirty="0">
                <a:latin typeface="Garamond" panose="02020404030301010803" pitchFamily="18" charset="0"/>
              </a:rPr>
              <a:t>Determine the potential funding shortfall to fund 100% of the growth-related school site needs, where the revenue stream is fixed under the legislative ‘cap’</a:t>
            </a:r>
          </a:p>
          <a:p>
            <a:pPr marL="257175" indent="-257175">
              <a:buFont typeface="+mj-lt"/>
              <a:buAutoNum type="arabicPeriod"/>
            </a:pPr>
            <a:endParaRPr lang="en-US" sz="1600" dirty="0">
              <a:latin typeface="Garamond" panose="02020404030301010803" pitchFamily="18" charset="0"/>
            </a:endParaRPr>
          </a:p>
          <a:p>
            <a:r>
              <a:rPr lang="en-US" sz="1600" dirty="0">
                <a:latin typeface="Garamond" panose="02020404030301010803" pitchFamily="18" charset="0"/>
              </a:rPr>
              <a:t>For the DDSB, there is an additional funding requirement of $56 million after all available funding sources are </a:t>
            </a:r>
          </a:p>
          <a:p>
            <a:r>
              <a:rPr lang="en-US" sz="1600" dirty="0">
                <a:latin typeface="Garamond" panose="02020404030301010803" pitchFamily="18" charset="0"/>
              </a:rPr>
              <a:t>Considered. Currently, there is no funding source to cover the $56 million.</a:t>
            </a:r>
          </a:p>
        </p:txBody>
      </p:sp>
      <p:sp>
        <p:nvSpPr>
          <p:cNvPr id="2" name="Rectangle 1">
            <a:extLst>
              <a:ext uri="{FF2B5EF4-FFF2-40B4-BE49-F238E27FC236}">
                <a16:creationId xmlns:a16="http://schemas.microsoft.com/office/drawing/2014/main" id="{808EC88A-E321-6934-27D4-8A90D0273154}"/>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3" name="Picture 2">
            <a:extLst>
              <a:ext uri="{FF2B5EF4-FFF2-40B4-BE49-F238E27FC236}">
                <a16:creationId xmlns:a16="http://schemas.microsoft.com/office/drawing/2014/main" id="{C8298F30-AD6E-B000-6005-AA6FFBF3297C}"/>
              </a:ext>
            </a:extLst>
          </p:cNvPr>
          <p:cNvPicPr>
            <a:picLocks noChangeAspect="1"/>
          </p:cNvPicPr>
          <p:nvPr/>
        </p:nvPicPr>
        <p:blipFill>
          <a:blip r:embed="rId2"/>
          <a:stretch>
            <a:fillRect/>
          </a:stretch>
        </p:blipFill>
        <p:spPr>
          <a:xfrm>
            <a:off x="3962400" y="1252537"/>
            <a:ext cx="7010400" cy="4352925"/>
          </a:xfrm>
          <a:prstGeom prst="rect">
            <a:avLst/>
          </a:prstGeom>
        </p:spPr>
      </p:pic>
    </p:spTree>
    <p:extLst>
      <p:ext uri="{BB962C8B-B14F-4D97-AF65-F5344CB8AC3E}">
        <p14:creationId xmlns:p14="http://schemas.microsoft.com/office/powerpoint/2010/main" val="90015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54AC-9E1E-3EC6-9C3D-6CFC589505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DF0D2B-F2F5-9C08-127D-FBB32ED91ED2}"/>
              </a:ext>
            </a:extLst>
          </p:cNvPr>
          <p:cNvSpPr>
            <a:spLocks noGrp="1"/>
          </p:cNvSpPr>
          <p:nvPr>
            <p:ph type="sldNum" sz="quarter" idx="12"/>
          </p:nvPr>
        </p:nvSpPr>
        <p:spPr/>
        <p:txBody>
          <a:bodyPr/>
          <a:lstStyle/>
          <a:p>
            <a:fld id="{8BA62B5F-555C-4FDB-BAA3-EB0E7917AA00}" type="slidenum">
              <a:rPr lang="en-US" smtClean="0"/>
              <a:pPr/>
              <a:t>15</a:t>
            </a:fld>
            <a:endParaRPr lang="en-US" dirty="0"/>
          </a:p>
        </p:txBody>
      </p:sp>
      <p:sp>
        <p:nvSpPr>
          <p:cNvPr id="8" name="Title 1">
            <a:extLst>
              <a:ext uri="{FF2B5EF4-FFF2-40B4-BE49-F238E27FC236}">
                <a16:creationId xmlns:a16="http://schemas.microsoft.com/office/drawing/2014/main" id="{F4DD42A7-B81E-B426-9F39-7288A484AAA6}"/>
              </a:ext>
            </a:extLst>
          </p:cNvPr>
          <p:cNvSpPr>
            <a:spLocks noGrp="1"/>
          </p:cNvSpPr>
          <p:nvPr>
            <p:ph type="title"/>
          </p:nvPr>
        </p:nvSpPr>
        <p:spPr>
          <a:xfrm>
            <a:off x="457200" y="339328"/>
            <a:ext cx="10591800" cy="575072"/>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DCDSB Proposed  Net Education Land Costs (NELC)</a:t>
            </a:r>
          </a:p>
        </p:txBody>
      </p:sp>
      <p:sp>
        <p:nvSpPr>
          <p:cNvPr id="9" name="TextBox 8">
            <a:extLst>
              <a:ext uri="{FF2B5EF4-FFF2-40B4-BE49-F238E27FC236}">
                <a16:creationId xmlns:a16="http://schemas.microsoft.com/office/drawing/2014/main" id="{D6E71241-DE62-B231-9E85-B63BA3592BA0}"/>
              </a:ext>
            </a:extLst>
          </p:cNvPr>
          <p:cNvSpPr txBox="1"/>
          <p:nvPr/>
        </p:nvSpPr>
        <p:spPr>
          <a:xfrm>
            <a:off x="533400" y="1219200"/>
            <a:ext cx="3200400" cy="3539430"/>
          </a:xfrm>
          <a:prstGeom prst="rect">
            <a:avLst/>
          </a:prstGeom>
          <a:noFill/>
        </p:spPr>
        <p:txBody>
          <a:bodyPr wrap="square" rtlCol="0">
            <a:spAutoFit/>
          </a:bodyPr>
          <a:lstStyle/>
          <a:p>
            <a:r>
              <a:rPr lang="en-US" sz="1600" dirty="0">
                <a:latin typeface="Garamond" panose="02020404030301010803" pitchFamily="18" charset="0"/>
              </a:rPr>
              <a:t>The EDC rates are spread over the net forecast (i.e., net of statutory exemptions)</a:t>
            </a:r>
          </a:p>
          <a:p>
            <a:endParaRPr lang="en-US" sz="1600" dirty="0">
              <a:latin typeface="Garamond" panose="02020404030301010803" pitchFamily="18" charset="0"/>
            </a:endParaRPr>
          </a:p>
          <a:p>
            <a:r>
              <a:rPr lang="en-US" sz="1600" dirty="0">
                <a:latin typeface="Garamond" panose="02020404030301010803" pitchFamily="18" charset="0"/>
              </a:rPr>
              <a:t>A cashflow analysis is undertaken, for the purpose of:</a:t>
            </a:r>
          </a:p>
          <a:p>
            <a:endParaRPr lang="en-US" sz="1600" dirty="0">
              <a:latin typeface="Garamond" panose="02020404030301010803" pitchFamily="18" charset="0"/>
            </a:endParaRPr>
          </a:p>
          <a:p>
            <a:pPr marL="257175" indent="-257175">
              <a:buFont typeface="+mj-lt"/>
              <a:buAutoNum type="arabicPeriod"/>
            </a:pPr>
            <a:r>
              <a:rPr lang="en-US" sz="1600" dirty="0">
                <a:latin typeface="Garamond" panose="02020404030301010803" pitchFamily="18" charset="0"/>
              </a:rPr>
              <a:t>Determining the appropriate ‘calculated rate;</a:t>
            </a:r>
          </a:p>
          <a:p>
            <a:pPr marL="257175" indent="-257175">
              <a:buFont typeface="+mj-lt"/>
              <a:buAutoNum type="arabicPeriod"/>
            </a:pPr>
            <a:r>
              <a:rPr lang="en-US" sz="1600" dirty="0">
                <a:latin typeface="Garamond" panose="02020404030301010803" pitchFamily="18" charset="0"/>
              </a:rPr>
              <a:t>Determine the potential funding shortfall to fund 100% of the growth-related school site needs, where the revenue stream is fixed under the legislative ‘cap’</a:t>
            </a:r>
          </a:p>
        </p:txBody>
      </p:sp>
      <p:sp>
        <p:nvSpPr>
          <p:cNvPr id="2" name="Rectangle 1">
            <a:extLst>
              <a:ext uri="{FF2B5EF4-FFF2-40B4-BE49-F238E27FC236}">
                <a16:creationId xmlns:a16="http://schemas.microsoft.com/office/drawing/2014/main" id="{E3C935AD-EDB3-AB0C-CEF2-76CA820E216F}"/>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5" name="Picture 4">
            <a:extLst>
              <a:ext uri="{FF2B5EF4-FFF2-40B4-BE49-F238E27FC236}">
                <a16:creationId xmlns:a16="http://schemas.microsoft.com/office/drawing/2014/main" id="{7082A496-A55D-F8F5-9A84-6FD401E4991E}"/>
              </a:ext>
            </a:extLst>
          </p:cNvPr>
          <p:cNvPicPr>
            <a:picLocks noChangeAspect="1"/>
          </p:cNvPicPr>
          <p:nvPr/>
        </p:nvPicPr>
        <p:blipFill>
          <a:blip r:embed="rId2"/>
          <a:stretch>
            <a:fillRect/>
          </a:stretch>
        </p:blipFill>
        <p:spPr>
          <a:xfrm>
            <a:off x="3886200" y="1366837"/>
            <a:ext cx="7038975" cy="4668780"/>
          </a:xfrm>
          <a:prstGeom prst="rect">
            <a:avLst/>
          </a:prstGeom>
        </p:spPr>
      </p:pic>
    </p:spTree>
    <p:extLst>
      <p:ext uri="{BB962C8B-B14F-4D97-AF65-F5344CB8AC3E}">
        <p14:creationId xmlns:p14="http://schemas.microsoft.com/office/powerpoint/2010/main" val="289619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CE371A-A5DA-9F5F-0F2C-25C3C6BB26DD}"/>
              </a:ext>
            </a:extLst>
          </p:cNvPr>
          <p:cNvSpPr>
            <a:spLocks noGrp="1"/>
          </p:cNvSpPr>
          <p:nvPr>
            <p:ph type="sldNum" sz="quarter" idx="12"/>
          </p:nvPr>
        </p:nvSpPr>
        <p:spPr/>
        <p:txBody>
          <a:bodyPr/>
          <a:lstStyle/>
          <a:p>
            <a:fld id="{8BA62B5F-555C-4FDB-BAA3-EB0E7917AA00}" type="slidenum">
              <a:rPr lang="en-US" smtClean="0"/>
              <a:pPr/>
              <a:t>16</a:t>
            </a:fld>
            <a:endParaRPr lang="en-US" dirty="0"/>
          </a:p>
        </p:txBody>
      </p:sp>
      <p:sp>
        <p:nvSpPr>
          <p:cNvPr id="6" name="Title 1">
            <a:extLst>
              <a:ext uri="{FF2B5EF4-FFF2-40B4-BE49-F238E27FC236}">
                <a16:creationId xmlns:a16="http://schemas.microsoft.com/office/drawing/2014/main" id="{EC4AC25E-61C6-D447-5D40-40465B12D45A}"/>
              </a:ext>
            </a:extLst>
          </p:cNvPr>
          <p:cNvSpPr>
            <a:spLocks noGrp="1"/>
          </p:cNvSpPr>
          <p:nvPr>
            <p:ph type="title"/>
          </p:nvPr>
        </p:nvSpPr>
        <p:spPr>
          <a:xfrm>
            <a:off x="457200" y="457200"/>
            <a:ext cx="10591800" cy="609600"/>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DDSB EDC Proposed Rates</a:t>
            </a:r>
          </a:p>
        </p:txBody>
      </p:sp>
      <p:sp>
        <p:nvSpPr>
          <p:cNvPr id="7" name="TextBox 6">
            <a:extLst>
              <a:ext uri="{FF2B5EF4-FFF2-40B4-BE49-F238E27FC236}">
                <a16:creationId xmlns:a16="http://schemas.microsoft.com/office/drawing/2014/main" id="{D85BF5D9-F697-85C9-CA28-20FC1E43F98D}"/>
              </a:ext>
            </a:extLst>
          </p:cNvPr>
          <p:cNvSpPr txBox="1"/>
          <p:nvPr/>
        </p:nvSpPr>
        <p:spPr>
          <a:xfrm>
            <a:off x="457200" y="3658612"/>
            <a:ext cx="10515600" cy="3293209"/>
          </a:xfrm>
          <a:prstGeom prst="rect">
            <a:avLst/>
          </a:prstGeom>
          <a:noFill/>
        </p:spPr>
        <p:txBody>
          <a:bodyPr wrap="square" rtlCol="0">
            <a:spAutoFit/>
          </a:bodyPr>
          <a:lstStyle/>
          <a:p>
            <a:pPr marL="214313" indent="-214313">
              <a:buClr>
                <a:schemeClr val="accent4">
                  <a:lumMod val="50000"/>
                </a:schemeClr>
              </a:buClr>
              <a:buFont typeface="Arial" panose="020B0604020202020204" pitchFamily="34" charset="0"/>
              <a:buChar char="•"/>
            </a:pPr>
            <a:r>
              <a:rPr lang="en-US" sz="1600" dirty="0">
                <a:latin typeface="Garamond" panose="02020404030301010803" pitchFamily="18" charset="0"/>
              </a:rPr>
              <a:t>The calculated rate is:</a:t>
            </a:r>
          </a:p>
          <a:p>
            <a:pPr>
              <a:buClr>
                <a:schemeClr val="accent4">
                  <a:lumMod val="50000"/>
                </a:schemeClr>
              </a:buClr>
            </a:pPr>
            <a:endParaRPr lang="en-US" sz="1600" dirty="0">
              <a:latin typeface="Garamond" panose="02020404030301010803" pitchFamily="18" charset="0"/>
            </a:endParaRPr>
          </a:p>
          <a:p>
            <a:pPr marL="557213" lvl="1" indent="-214313">
              <a:buClr>
                <a:schemeClr val="accent4">
                  <a:lumMod val="50000"/>
                </a:schemeClr>
              </a:buClr>
              <a:buFont typeface="Wingdings" panose="05000000000000000000" pitchFamily="2" charset="2"/>
              <a:buChar char="ü"/>
            </a:pPr>
            <a:r>
              <a:rPr lang="en-US" sz="1600" dirty="0">
                <a:latin typeface="Garamond" panose="02020404030301010803" pitchFamily="18" charset="0"/>
              </a:rPr>
              <a:t>$12,540 per residential dwelling unit, and;</a:t>
            </a:r>
          </a:p>
          <a:p>
            <a:pPr marL="557213" lvl="1" indent="-214313">
              <a:buClr>
                <a:schemeClr val="accent4">
                  <a:lumMod val="50000"/>
                </a:schemeClr>
              </a:buClr>
              <a:buFont typeface="Wingdings" panose="05000000000000000000" pitchFamily="2" charset="2"/>
              <a:buChar char="ü"/>
            </a:pPr>
            <a:r>
              <a:rPr lang="en-US" sz="1600" dirty="0">
                <a:latin typeface="Garamond" panose="02020404030301010803" pitchFamily="18" charset="0"/>
              </a:rPr>
              <a:t>$2.14 per sq ft of non-residential GFA</a:t>
            </a:r>
          </a:p>
          <a:p>
            <a:pPr marL="557213" lvl="1" indent="-214313">
              <a:buClr>
                <a:schemeClr val="accent4">
                  <a:lumMod val="50000"/>
                </a:schemeClr>
              </a:buClr>
              <a:buFont typeface="Wingdings" panose="05000000000000000000" pitchFamily="2" charset="2"/>
              <a:buChar char="ü"/>
            </a:pPr>
            <a:r>
              <a:rPr lang="en-US" sz="1600" dirty="0">
                <a:latin typeface="Garamond" panose="02020404030301010803" pitchFamily="18" charset="0"/>
              </a:rPr>
              <a:t>Based on the 94% residential and 6% non-residential shares if approved as the basis for the res/non-res share split</a:t>
            </a:r>
          </a:p>
          <a:p>
            <a:pPr marL="557213" lvl="1" indent="-214313">
              <a:buClr>
                <a:schemeClr val="accent4">
                  <a:lumMod val="50000"/>
                </a:schemeClr>
              </a:buClr>
              <a:buFont typeface="Wingdings" panose="05000000000000000000" pitchFamily="2" charset="2"/>
              <a:buChar char="ü"/>
            </a:pPr>
            <a:endParaRPr lang="en-US" sz="1600" dirty="0">
              <a:latin typeface="Garamond" panose="02020404030301010803" pitchFamily="18" charset="0"/>
            </a:endParaRPr>
          </a:p>
          <a:p>
            <a:pPr marL="214313" indent="-214313">
              <a:buClr>
                <a:schemeClr val="accent4">
                  <a:lumMod val="50000"/>
                </a:schemeClr>
              </a:buClr>
              <a:buFont typeface="Arial" panose="020B0604020202020204" pitchFamily="34" charset="0"/>
              <a:buChar char="•"/>
            </a:pPr>
            <a:r>
              <a:rPr lang="en-US" sz="1600" dirty="0">
                <a:latin typeface="Garamond" panose="02020404030301010803" pitchFamily="18" charset="0"/>
              </a:rPr>
              <a:t>Consistent with the legislative ‘cap’ the residential rate will increase by $300 per unit until 2038/39 (provided that the ‘cap’ as currently structured remains in place), when the capped rate would equal the calculated rate, and provided the land value increases don’t exceed 5% per annum. The non-residential rate would increase by $0.10 per sq ft of GFA over the entire 15 year period and beyond to 2038/39.</a:t>
            </a:r>
          </a:p>
          <a:p>
            <a:pPr>
              <a:buClr>
                <a:schemeClr val="accent4">
                  <a:lumMod val="50000"/>
                </a:schemeClr>
              </a:buClr>
            </a:pPr>
            <a:endParaRPr lang="en-US" sz="1600" dirty="0">
              <a:latin typeface="Garamond" panose="02020404030301010803" pitchFamily="18" charset="0"/>
            </a:endParaRPr>
          </a:p>
          <a:p>
            <a:pPr marL="214313" indent="-214313">
              <a:buClr>
                <a:schemeClr val="accent4">
                  <a:lumMod val="50000"/>
                </a:schemeClr>
              </a:buClr>
              <a:buFont typeface="Arial" panose="020B0604020202020204" pitchFamily="34" charset="0"/>
              <a:buChar char="•"/>
            </a:pPr>
            <a:r>
              <a:rPr lang="en-US" sz="1600" dirty="0">
                <a:latin typeface="Garamond" panose="02020404030301010803" pitchFamily="18" charset="0"/>
              </a:rPr>
              <a:t>The legislative capped rates will generate in the order of $528.8 million if the projection of new units and non-residential GFA is realized over the next 15 years.</a:t>
            </a:r>
            <a:endParaRPr lang="en-CA" sz="1600" dirty="0">
              <a:latin typeface="Garamond" panose="02020404030301010803" pitchFamily="18" charset="0"/>
            </a:endParaRPr>
          </a:p>
        </p:txBody>
      </p:sp>
      <p:sp>
        <p:nvSpPr>
          <p:cNvPr id="2" name="Rectangle 1">
            <a:extLst>
              <a:ext uri="{FF2B5EF4-FFF2-40B4-BE49-F238E27FC236}">
                <a16:creationId xmlns:a16="http://schemas.microsoft.com/office/drawing/2014/main" id="{CE60439B-B7B7-72F9-CD45-050CA0F850B5}"/>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3" name="Picture 2">
            <a:extLst>
              <a:ext uri="{FF2B5EF4-FFF2-40B4-BE49-F238E27FC236}">
                <a16:creationId xmlns:a16="http://schemas.microsoft.com/office/drawing/2014/main" id="{180A79BD-BBA0-D166-4A2A-5D077E0394F2}"/>
              </a:ext>
            </a:extLst>
          </p:cNvPr>
          <p:cNvPicPr>
            <a:picLocks noChangeAspect="1"/>
          </p:cNvPicPr>
          <p:nvPr/>
        </p:nvPicPr>
        <p:blipFill>
          <a:blip r:embed="rId2"/>
          <a:stretch>
            <a:fillRect/>
          </a:stretch>
        </p:blipFill>
        <p:spPr>
          <a:xfrm>
            <a:off x="1981200" y="1219200"/>
            <a:ext cx="9086850" cy="2319338"/>
          </a:xfrm>
          <a:prstGeom prst="rect">
            <a:avLst/>
          </a:prstGeom>
        </p:spPr>
      </p:pic>
    </p:spTree>
    <p:extLst>
      <p:ext uri="{BB962C8B-B14F-4D97-AF65-F5344CB8AC3E}">
        <p14:creationId xmlns:p14="http://schemas.microsoft.com/office/powerpoint/2010/main" val="315661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880A-50B7-AD3F-1E85-5CC363EC95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199078-C850-DBD7-A5CA-5757D7661E52}"/>
              </a:ext>
            </a:extLst>
          </p:cNvPr>
          <p:cNvSpPr>
            <a:spLocks noGrp="1"/>
          </p:cNvSpPr>
          <p:nvPr>
            <p:ph type="sldNum" sz="quarter" idx="12"/>
          </p:nvPr>
        </p:nvSpPr>
        <p:spPr/>
        <p:txBody>
          <a:bodyPr/>
          <a:lstStyle/>
          <a:p>
            <a:fld id="{8BA62B5F-555C-4FDB-BAA3-EB0E7917AA00}" type="slidenum">
              <a:rPr lang="en-US" smtClean="0"/>
              <a:pPr/>
              <a:t>17</a:t>
            </a:fld>
            <a:endParaRPr lang="en-US" dirty="0"/>
          </a:p>
        </p:txBody>
      </p:sp>
      <p:sp>
        <p:nvSpPr>
          <p:cNvPr id="6" name="Title 1">
            <a:extLst>
              <a:ext uri="{FF2B5EF4-FFF2-40B4-BE49-F238E27FC236}">
                <a16:creationId xmlns:a16="http://schemas.microsoft.com/office/drawing/2014/main" id="{F939215F-6105-7941-3025-52A1094308D4}"/>
              </a:ext>
            </a:extLst>
          </p:cNvPr>
          <p:cNvSpPr>
            <a:spLocks noGrp="1"/>
          </p:cNvSpPr>
          <p:nvPr>
            <p:ph type="title"/>
          </p:nvPr>
        </p:nvSpPr>
        <p:spPr>
          <a:xfrm>
            <a:off x="457200" y="457200"/>
            <a:ext cx="10591800" cy="609600"/>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DDSB Financial Impacts </a:t>
            </a:r>
          </a:p>
        </p:txBody>
      </p:sp>
      <p:sp>
        <p:nvSpPr>
          <p:cNvPr id="7" name="TextBox 6">
            <a:extLst>
              <a:ext uri="{FF2B5EF4-FFF2-40B4-BE49-F238E27FC236}">
                <a16:creationId xmlns:a16="http://schemas.microsoft.com/office/drawing/2014/main" id="{45ED2E2B-D777-44C4-C36A-78E9676EBDA7}"/>
              </a:ext>
            </a:extLst>
          </p:cNvPr>
          <p:cNvSpPr txBox="1"/>
          <p:nvPr/>
        </p:nvSpPr>
        <p:spPr>
          <a:xfrm>
            <a:off x="5486400" y="1143000"/>
            <a:ext cx="5562600" cy="5755422"/>
          </a:xfrm>
          <a:prstGeom prst="rect">
            <a:avLst/>
          </a:prstGeom>
          <a:noFill/>
        </p:spPr>
        <p:txBody>
          <a:bodyPr wrap="square" rtlCol="0">
            <a:spAutoFit/>
          </a:bodyPr>
          <a:lstStyle/>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As the Durham DSB’s financial shortfall occurs well beyond the next 15 years, almost 56% of the net education land costs are unfunded , provided that cost do not increase beyond the escalation factors assumed</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This makes the DDSB unique in that, while growth-related expenditures are expected to continue with housing growth beyond Year 15, the revenue stream will continue to be limited to the ‘cap’ until Years 24/25. An additional $56 million in funding is required by 2026/27, but there is no committed and available funding source at this time</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Borrowing requirements $70 million, through an existing L/C, would be required immediately to fund a portion of the existing deficit, with $34.6 million in interest payments</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Repayment of principal and interest would require $6.996 million, or in the order of 10% the revenue over the next 2 years</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However, as the DDSB moves through another 3 by-law adoptions over next 15 years, and assuming the growth rates remain stable and costs don’t exceed the projected land and site preparation values, there would be an expectation of an additional $300 million in expenditures every by-law period, and for which there is no additional funding unless the cap is lifted</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The EDC rates under various assumptions respecting residential and non-residential shares are shown to the left</a:t>
            </a:r>
            <a:endParaRPr lang="en-CA" sz="1600" dirty="0">
              <a:latin typeface="Garamond" panose="02020404030301010803" pitchFamily="18" charset="0"/>
            </a:endParaRPr>
          </a:p>
        </p:txBody>
      </p:sp>
      <p:sp>
        <p:nvSpPr>
          <p:cNvPr id="2" name="Rectangle 1">
            <a:extLst>
              <a:ext uri="{FF2B5EF4-FFF2-40B4-BE49-F238E27FC236}">
                <a16:creationId xmlns:a16="http://schemas.microsoft.com/office/drawing/2014/main" id="{515B1074-171A-3EB5-2B10-841051DAD0F0}"/>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3" name="Picture 2">
            <a:extLst>
              <a:ext uri="{FF2B5EF4-FFF2-40B4-BE49-F238E27FC236}">
                <a16:creationId xmlns:a16="http://schemas.microsoft.com/office/drawing/2014/main" id="{1D979272-0856-7B74-64CF-4140493EC880}"/>
              </a:ext>
            </a:extLst>
          </p:cNvPr>
          <p:cNvPicPr>
            <a:picLocks noChangeAspect="1"/>
          </p:cNvPicPr>
          <p:nvPr/>
        </p:nvPicPr>
        <p:blipFill>
          <a:blip r:embed="rId2"/>
          <a:stretch>
            <a:fillRect/>
          </a:stretch>
        </p:blipFill>
        <p:spPr>
          <a:xfrm>
            <a:off x="457200" y="1143001"/>
            <a:ext cx="4724400" cy="3200400"/>
          </a:xfrm>
          <a:prstGeom prst="rect">
            <a:avLst/>
          </a:prstGeom>
        </p:spPr>
      </p:pic>
      <p:pic>
        <p:nvPicPr>
          <p:cNvPr id="9" name="Picture 8">
            <a:extLst>
              <a:ext uri="{FF2B5EF4-FFF2-40B4-BE49-F238E27FC236}">
                <a16:creationId xmlns:a16="http://schemas.microsoft.com/office/drawing/2014/main" id="{D96EBA4D-B868-DBDB-65E4-459378F9466F}"/>
              </a:ext>
            </a:extLst>
          </p:cNvPr>
          <p:cNvPicPr>
            <a:picLocks noChangeAspect="1"/>
          </p:cNvPicPr>
          <p:nvPr/>
        </p:nvPicPr>
        <p:blipFill>
          <a:blip r:embed="rId3"/>
          <a:stretch>
            <a:fillRect/>
          </a:stretch>
        </p:blipFill>
        <p:spPr>
          <a:xfrm>
            <a:off x="457200" y="4562475"/>
            <a:ext cx="4419600" cy="2066925"/>
          </a:xfrm>
          <a:prstGeom prst="rect">
            <a:avLst/>
          </a:prstGeom>
        </p:spPr>
      </p:pic>
    </p:spTree>
    <p:extLst>
      <p:ext uri="{BB962C8B-B14F-4D97-AF65-F5344CB8AC3E}">
        <p14:creationId xmlns:p14="http://schemas.microsoft.com/office/powerpoint/2010/main" val="146239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1E14-7E00-0C9C-3CD2-E9FB52EED6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49CEDA-4C09-40B5-926A-D28539005FFA}"/>
              </a:ext>
            </a:extLst>
          </p:cNvPr>
          <p:cNvSpPr>
            <a:spLocks noGrp="1"/>
          </p:cNvSpPr>
          <p:nvPr>
            <p:ph type="sldNum" sz="quarter" idx="12"/>
          </p:nvPr>
        </p:nvSpPr>
        <p:spPr/>
        <p:txBody>
          <a:bodyPr/>
          <a:lstStyle/>
          <a:p>
            <a:fld id="{8BA62B5F-555C-4FDB-BAA3-EB0E7917AA00}" type="slidenum">
              <a:rPr lang="en-US" smtClean="0"/>
              <a:pPr/>
              <a:t>18</a:t>
            </a:fld>
            <a:endParaRPr lang="en-US" dirty="0"/>
          </a:p>
        </p:txBody>
      </p:sp>
      <p:sp>
        <p:nvSpPr>
          <p:cNvPr id="6" name="Title 1">
            <a:extLst>
              <a:ext uri="{FF2B5EF4-FFF2-40B4-BE49-F238E27FC236}">
                <a16:creationId xmlns:a16="http://schemas.microsoft.com/office/drawing/2014/main" id="{1E9C45EF-726E-6530-5152-599239DC721F}"/>
              </a:ext>
            </a:extLst>
          </p:cNvPr>
          <p:cNvSpPr>
            <a:spLocks noGrp="1"/>
          </p:cNvSpPr>
          <p:nvPr>
            <p:ph type="title"/>
          </p:nvPr>
        </p:nvSpPr>
        <p:spPr>
          <a:xfrm>
            <a:off x="457200" y="457200"/>
            <a:ext cx="10591800" cy="609600"/>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DCDSB EDC Proposed Rates</a:t>
            </a:r>
          </a:p>
        </p:txBody>
      </p:sp>
      <p:sp>
        <p:nvSpPr>
          <p:cNvPr id="7" name="TextBox 6">
            <a:extLst>
              <a:ext uri="{FF2B5EF4-FFF2-40B4-BE49-F238E27FC236}">
                <a16:creationId xmlns:a16="http://schemas.microsoft.com/office/drawing/2014/main" id="{43CE9A71-ADE7-93EF-45BC-881C5F54BD64}"/>
              </a:ext>
            </a:extLst>
          </p:cNvPr>
          <p:cNvSpPr txBox="1"/>
          <p:nvPr/>
        </p:nvSpPr>
        <p:spPr>
          <a:xfrm>
            <a:off x="533400" y="3658612"/>
            <a:ext cx="10515600" cy="3046988"/>
          </a:xfrm>
          <a:prstGeom prst="rect">
            <a:avLst/>
          </a:prstGeom>
          <a:noFill/>
        </p:spPr>
        <p:txBody>
          <a:bodyPr wrap="square" rtlCol="0">
            <a:spAutoFit/>
          </a:bodyPr>
          <a:lstStyle/>
          <a:p>
            <a:pPr marL="214313" indent="-214313">
              <a:buClr>
                <a:schemeClr val="accent4">
                  <a:lumMod val="50000"/>
                </a:schemeClr>
              </a:buClr>
              <a:buFont typeface="Arial" panose="020B0604020202020204" pitchFamily="34" charset="0"/>
              <a:buChar char="•"/>
            </a:pPr>
            <a:r>
              <a:rPr lang="en-US" sz="1600" dirty="0">
                <a:latin typeface="Garamond" panose="02020404030301010803" pitchFamily="18" charset="0"/>
              </a:rPr>
              <a:t>The calculated rate is:</a:t>
            </a:r>
          </a:p>
          <a:p>
            <a:pPr>
              <a:buClr>
                <a:schemeClr val="accent4">
                  <a:lumMod val="50000"/>
                </a:schemeClr>
              </a:buClr>
            </a:pPr>
            <a:endParaRPr lang="en-US" sz="1600" dirty="0">
              <a:latin typeface="Garamond" panose="02020404030301010803" pitchFamily="18" charset="0"/>
            </a:endParaRPr>
          </a:p>
          <a:p>
            <a:pPr marL="557213" lvl="1" indent="-214313">
              <a:buClr>
                <a:schemeClr val="accent4">
                  <a:lumMod val="50000"/>
                </a:schemeClr>
              </a:buClr>
              <a:buFont typeface="Wingdings" panose="05000000000000000000" pitchFamily="2" charset="2"/>
              <a:buChar char="ü"/>
            </a:pPr>
            <a:r>
              <a:rPr lang="en-US" sz="1600" dirty="0">
                <a:latin typeface="Garamond" panose="02020404030301010803" pitchFamily="18" charset="0"/>
              </a:rPr>
              <a:t>$3,514 per residential dwelling unit, and;</a:t>
            </a:r>
          </a:p>
          <a:p>
            <a:pPr marL="557213" lvl="1" indent="-214313">
              <a:buClr>
                <a:schemeClr val="accent4">
                  <a:lumMod val="50000"/>
                </a:schemeClr>
              </a:buClr>
              <a:buFont typeface="Wingdings" panose="05000000000000000000" pitchFamily="2" charset="2"/>
              <a:buChar char="ü"/>
            </a:pPr>
            <a:r>
              <a:rPr lang="en-US" sz="1600" dirty="0">
                <a:latin typeface="Garamond" panose="02020404030301010803" pitchFamily="18" charset="0"/>
              </a:rPr>
              <a:t>$0.60 per sq ft of non-residential GFA</a:t>
            </a:r>
          </a:p>
          <a:p>
            <a:pPr marL="557213" lvl="1" indent="-214313">
              <a:buClr>
                <a:schemeClr val="accent4">
                  <a:lumMod val="50000"/>
                </a:schemeClr>
              </a:buClr>
              <a:buFont typeface="Wingdings" panose="05000000000000000000" pitchFamily="2" charset="2"/>
              <a:buChar char="ü"/>
            </a:pPr>
            <a:r>
              <a:rPr lang="en-US" sz="1600" dirty="0">
                <a:latin typeface="Garamond" panose="02020404030301010803" pitchFamily="18" charset="0"/>
              </a:rPr>
              <a:t>Based on the 94% residential and 6% non-residential shares if approved as the res/non-res share split</a:t>
            </a:r>
          </a:p>
          <a:p>
            <a:pPr marL="557213" lvl="1" indent="-214313">
              <a:buClr>
                <a:schemeClr val="accent4">
                  <a:lumMod val="50000"/>
                </a:schemeClr>
              </a:buClr>
              <a:buFont typeface="Wingdings" panose="05000000000000000000" pitchFamily="2" charset="2"/>
              <a:buChar char="ü"/>
            </a:pPr>
            <a:endParaRPr lang="en-US" sz="1600" dirty="0">
              <a:latin typeface="Garamond" panose="02020404030301010803" pitchFamily="18" charset="0"/>
            </a:endParaRPr>
          </a:p>
          <a:p>
            <a:pPr marL="214313" indent="-214313">
              <a:buClr>
                <a:schemeClr val="accent4">
                  <a:lumMod val="50000"/>
                </a:schemeClr>
              </a:buClr>
              <a:buFont typeface="Arial" panose="020B0604020202020204" pitchFamily="34" charset="0"/>
              <a:buChar char="•"/>
            </a:pPr>
            <a:r>
              <a:rPr lang="en-US" sz="1600" dirty="0">
                <a:latin typeface="Garamond" panose="02020404030301010803" pitchFamily="18" charset="0"/>
              </a:rPr>
              <a:t>Consistent with the legislative ‘cap’ the residential rate will increase by $300 per unit until 2028/29 (provided that the ‘cap’ as currently structured remains in place), when the capped rate would equal the calculated rate. The non-residential rate would increase by $0.10 per sq ft of GFA until 2029/30.</a:t>
            </a:r>
          </a:p>
          <a:p>
            <a:pPr>
              <a:buClr>
                <a:schemeClr val="accent4">
                  <a:lumMod val="50000"/>
                </a:schemeClr>
              </a:buClr>
            </a:pPr>
            <a:endParaRPr lang="en-US" sz="1600" dirty="0">
              <a:latin typeface="Garamond" panose="02020404030301010803" pitchFamily="18" charset="0"/>
            </a:endParaRPr>
          </a:p>
          <a:p>
            <a:pPr marL="214313" indent="-214313">
              <a:buClr>
                <a:schemeClr val="accent4">
                  <a:lumMod val="50000"/>
                </a:schemeClr>
              </a:buClr>
              <a:buFont typeface="Arial" panose="020B0604020202020204" pitchFamily="34" charset="0"/>
              <a:buChar char="•"/>
            </a:pPr>
            <a:r>
              <a:rPr lang="en-US" sz="1600" dirty="0">
                <a:latin typeface="Garamond" panose="02020404030301010803" pitchFamily="18" charset="0"/>
              </a:rPr>
              <a:t>The legislative capped rates will generate in the order of $306 million if the projection of new units and non-residential GFA is realized over the next 15 years</a:t>
            </a:r>
            <a:endParaRPr lang="en-CA" sz="1600" dirty="0">
              <a:latin typeface="Garamond" panose="02020404030301010803" pitchFamily="18" charset="0"/>
            </a:endParaRPr>
          </a:p>
        </p:txBody>
      </p:sp>
      <p:sp>
        <p:nvSpPr>
          <p:cNvPr id="2" name="Rectangle 1">
            <a:extLst>
              <a:ext uri="{FF2B5EF4-FFF2-40B4-BE49-F238E27FC236}">
                <a16:creationId xmlns:a16="http://schemas.microsoft.com/office/drawing/2014/main" id="{3749C218-5296-9B60-0DCC-C7ECC145FCCA}"/>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3" name="Picture 2">
            <a:extLst>
              <a:ext uri="{FF2B5EF4-FFF2-40B4-BE49-F238E27FC236}">
                <a16:creationId xmlns:a16="http://schemas.microsoft.com/office/drawing/2014/main" id="{733236F4-98A1-40C0-60BD-4D29EE000F48}"/>
              </a:ext>
            </a:extLst>
          </p:cNvPr>
          <p:cNvPicPr>
            <a:picLocks noChangeAspect="1"/>
          </p:cNvPicPr>
          <p:nvPr/>
        </p:nvPicPr>
        <p:blipFill>
          <a:blip r:embed="rId2"/>
          <a:stretch>
            <a:fillRect/>
          </a:stretch>
        </p:blipFill>
        <p:spPr>
          <a:xfrm>
            <a:off x="1962150" y="1143000"/>
            <a:ext cx="9086850" cy="2438400"/>
          </a:xfrm>
          <a:prstGeom prst="rect">
            <a:avLst/>
          </a:prstGeom>
        </p:spPr>
      </p:pic>
    </p:spTree>
    <p:extLst>
      <p:ext uri="{BB962C8B-B14F-4D97-AF65-F5344CB8AC3E}">
        <p14:creationId xmlns:p14="http://schemas.microsoft.com/office/powerpoint/2010/main" val="148845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2BA67-923E-0AA0-9515-907A4C619F4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3D62C-2F30-4718-3E16-218934EFE069}"/>
              </a:ext>
            </a:extLst>
          </p:cNvPr>
          <p:cNvSpPr>
            <a:spLocks noGrp="1"/>
          </p:cNvSpPr>
          <p:nvPr>
            <p:ph type="sldNum" sz="quarter" idx="12"/>
          </p:nvPr>
        </p:nvSpPr>
        <p:spPr/>
        <p:txBody>
          <a:bodyPr/>
          <a:lstStyle/>
          <a:p>
            <a:fld id="{8BA62B5F-555C-4FDB-BAA3-EB0E7917AA00}" type="slidenum">
              <a:rPr lang="en-US" smtClean="0"/>
              <a:pPr/>
              <a:t>19</a:t>
            </a:fld>
            <a:endParaRPr lang="en-US" dirty="0"/>
          </a:p>
        </p:txBody>
      </p:sp>
      <p:sp>
        <p:nvSpPr>
          <p:cNvPr id="6" name="Title 1">
            <a:extLst>
              <a:ext uri="{FF2B5EF4-FFF2-40B4-BE49-F238E27FC236}">
                <a16:creationId xmlns:a16="http://schemas.microsoft.com/office/drawing/2014/main" id="{63DD8FF0-981F-0F50-ED5E-2E74364A34DC}"/>
              </a:ext>
            </a:extLst>
          </p:cNvPr>
          <p:cNvSpPr>
            <a:spLocks noGrp="1"/>
          </p:cNvSpPr>
          <p:nvPr>
            <p:ph type="title"/>
          </p:nvPr>
        </p:nvSpPr>
        <p:spPr>
          <a:xfrm>
            <a:off x="457200" y="457200"/>
            <a:ext cx="10591800" cy="609600"/>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DCDSB Financial Impacts </a:t>
            </a:r>
          </a:p>
        </p:txBody>
      </p:sp>
      <p:sp>
        <p:nvSpPr>
          <p:cNvPr id="7" name="TextBox 6">
            <a:extLst>
              <a:ext uri="{FF2B5EF4-FFF2-40B4-BE49-F238E27FC236}">
                <a16:creationId xmlns:a16="http://schemas.microsoft.com/office/drawing/2014/main" id="{560C36E1-09F4-8FFF-BEA5-6960E17C96BE}"/>
              </a:ext>
            </a:extLst>
          </p:cNvPr>
          <p:cNvSpPr txBox="1"/>
          <p:nvPr/>
        </p:nvSpPr>
        <p:spPr>
          <a:xfrm>
            <a:off x="5029200" y="1219200"/>
            <a:ext cx="5943600" cy="4770537"/>
          </a:xfrm>
          <a:prstGeom prst="rect">
            <a:avLst/>
          </a:prstGeom>
          <a:noFill/>
        </p:spPr>
        <p:txBody>
          <a:bodyPr wrap="square" rtlCol="0">
            <a:spAutoFit/>
          </a:bodyPr>
          <a:lstStyle/>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As the Durham Catholic DSB’s financial shortfall only occurs in the first 4 years of the proposed by-law, only 4.43% of the net education land costs are unfunded , provided that costs do not increase beyond the escalation factors assumed</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Borrowing requirements would be $87 million, through an existing L/C, with $33.2 million in interest payments</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Repayment of principal and interest would require $6.3 million, or in the order of 30% the annual revenue </a:t>
            </a: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However, as the DCDSB moves through another 3 by-law adoptions over next 15 years, and assuming the legislative cap is not lifted and growth rates remain stable, there would be an expectation of an additional $100 million in expenditures every by-law period</a:t>
            </a:r>
          </a:p>
          <a:p>
            <a:pPr>
              <a:buClr>
                <a:schemeClr val="accent4">
                  <a:lumMod val="50000"/>
                </a:schemeClr>
              </a:buClr>
            </a:pPr>
            <a:endParaRPr lang="en-US" sz="1600" dirty="0">
              <a:latin typeface="Garamond" panose="02020404030301010803" pitchFamily="18" charset="0"/>
            </a:endParaRPr>
          </a:p>
          <a:p>
            <a:pPr>
              <a:buClr>
                <a:schemeClr val="accent4">
                  <a:lumMod val="50000"/>
                </a:schemeClr>
              </a:buClr>
            </a:pPr>
            <a:endParaRPr lang="en-US" sz="1600" dirty="0">
              <a:latin typeface="Garamond" panose="02020404030301010803" pitchFamily="18" charset="0"/>
            </a:endParaRPr>
          </a:p>
          <a:p>
            <a:pPr>
              <a:buClr>
                <a:schemeClr val="accent4">
                  <a:lumMod val="50000"/>
                </a:schemeClr>
              </a:buClr>
            </a:pPr>
            <a:endParaRPr lang="en-US" sz="1600" dirty="0">
              <a:latin typeface="Garamond" panose="02020404030301010803" pitchFamily="18" charset="0"/>
            </a:endParaRPr>
          </a:p>
          <a:p>
            <a:pPr marL="285750" indent="-285750">
              <a:buClr>
                <a:schemeClr val="accent4">
                  <a:lumMod val="50000"/>
                </a:schemeClr>
              </a:buClr>
              <a:buFont typeface="Wingdings" panose="05000000000000000000" pitchFamily="2" charset="2"/>
              <a:buChar char="§"/>
            </a:pPr>
            <a:endParaRPr lang="en-US" sz="1600" dirty="0">
              <a:latin typeface="Garamond" panose="02020404030301010803" pitchFamily="18" charset="0"/>
            </a:endParaRPr>
          </a:p>
          <a:p>
            <a:pPr marL="285750" indent="-285750">
              <a:buClr>
                <a:schemeClr val="accent4">
                  <a:lumMod val="50000"/>
                </a:schemeClr>
              </a:buClr>
              <a:buFont typeface="Wingdings" panose="05000000000000000000" pitchFamily="2" charset="2"/>
              <a:buChar char="§"/>
            </a:pPr>
            <a:endParaRPr lang="en-US" sz="1600" dirty="0">
              <a:latin typeface="Garamond" panose="02020404030301010803" pitchFamily="18" charset="0"/>
            </a:endParaRPr>
          </a:p>
          <a:p>
            <a:pPr marL="285750" indent="-285750">
              <a:buClr>
                <a:schemeClr val="accent4">
                  <a:lumMod val="50000"/>
                </a:schemeClr>
              </a:buClr>
              <a:buFont typeface="Wingdings" panose="05000000000000000000" pitchFamily="2" charset="2"/>
              <a:buChar char="§"/>
            </a:pPr>
            <a:r>
              <a:rPr lang="en-US" sz="1600" dirty="0">
                <a:latin typeface="Garamond" panose="02020404030301010803" pitchFamily="18" charset="0"/>
              </a:rPr>
              <a:t>Generally, the EDC rates under various assumptions respecting residential and non-residential shares are shown to the left</a:t>
            </a:r>
            <a:endParaRPr lang="en-CA" sz="1600" dirty="0">
              <a:latin typeface="Garamond" panose="02020404030301010803" pitchFamily="18" charset="0"/>
            </a:endParaRPr>
          </a:p>
        </p:txBody>
      </p:sp>
      <p:sp>
        <p:nvSpPr>
          <p:cNvPr id="2" name="Rectangle 1">
            <a:extLst>
              <a:ext uri="{FF2B5EF4-FFF2-40B4-BE49-F238E27FC236}">
                <a16:creationId xmlns:a16="http://schemas.microsoft.com/office/drawing/2014/main" id="{E5D06CE9-98B7-BFCA-A003-A3FC99D28385}"/>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5" name="Picture 4">
            <a:extLst>
              <a:ext uri="{FF2B5EF4-FFF2-40B4-BE49-F238E27FC236}">
                <a16:creationId xmlns:a16="http://schemas.microsoft.com/office/drawing/2014/main" id="{69019CB2-DDD8-0334-DFB8-49C8513F9865}"/>
              </a:ext>
            </a:extLst>
          </p:cNvPr>
          <p:cNvPicPr>
            <a:picLocks noChangeAspect="1"/>
          </p:cNvPicPr>
          <p:nvPr/>
        </p:nvPicPr>
        <p:blipFill>
          <a:blip r:embed="rId2"/>
          <a:stretch>
            <a:fillRect/>
          </a:stretch>
        </p:blipFill>
        <p:spPr>
          <a:xfrm>
            <a:off x="487680" y="1219200"/>
            <a:ext cx="4419600" cy="2601009"/>
          </a:xfrm>
          <a:prstGeom prst="rect">
            <a:avLst/>
          </a:prstGeom>
        </p:spPr>
      </p:pic>
      <p:pic>
        <p:nvPicPr>
          <p:cNvPr id="8" name="Picture 7">
            <a:extLst>
              <a:ext uri="{FF2B5EF4-FFF2-40B4-BE49-F238E27FC236}">
                <a16:creationId xmlns:a16="http://schemas.microsoft.com/office/drawing/2014/main" id="{BF3A1D40-0443-CE92-5FE7-7D89FD506C59}"/>
              </a:ext>
            </a:extLst>
          </p:cNvPr>
          <p:cNvPicPr>
            <a:picLocks noChangeAspect="1"/>
          </p:cNvPicPr>
          <p:nvPr/>
        </p:nvPicPr>
        <p:blipFill>
          <a:blip r:embed="rId3"/>
          <a:stretch>
            <a:fillRect/>
          </a:stretch>
        </p:blipFill>
        <p:spPr>
          <a:xfrm>
            <a:off x="457200" y="4181475"/>
            <a:ext cx="4419600" cy="2371725"/>
          </a:xfrm>
          <a:prstGeom prst="rect">
            <a:avLst/>
          </a:prstGeom>
        </p:spPr>
      </p:pic>
    </p:spTree>
    <p:extLst>
      <p:ext uri="{BB962C8B-B14F-4D97-AF65-F5344CB8AC3E}">
        <p14:creationId xmlns:p14="http://schemas.microsoft.com/office/powerpoint/2010/main" val="199741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3B4E8-F282-B263-2370-F774FBC4ABFD}"/>
              </a:ext>
            </a:extLst>
          </p:cNvPr>
          <p:cNvSpPr>
            <a:spLocks noGrp="1"/>
          </p:cNvSpPr>
          <p:nvPr>
            <p:ph idx="1"/>
          </p:nvPr>
        </p:nvSpPr>
        <p:spPr>
          <a:xfrm>
            <a:off x="304800" y="795337"/>
            <a:ext cx="10820400" cy="5834063"/>
          </a:xfrm>
        </p:spPr>
        <p:txBody>
          <a:bodyPr>
            <a:normAutofit lnSpcReduction="10000"/>
          </a:bodyPr>
          <a:lstStyle/>
          <a:p>
            <a:pPr>
              <a:buClr>
                <a:schemeClr val="accent4"/>
              </a:buClr>
              <a:buFont typeface="Wingdings" panose="05000000000000000000" pitchFamily="2" charset="2"/>
              <a:buChar char="§"/>
            </a:pPr>
            <a:r>
              <a:rPr lang="en-CA" sz="1600" dirty="0">
                <a:latin typeface="Garamond" panose="02020404030301010803" pitchFamily="18" charset="0"/>
              </a:rPr>
              <a:t>EDCs may be imposed by school boards who qualify on the basis of:</a:t>
            </a:r>
          </a:p>
          <a:p>
            <a:pPr lvl="1">
              <a:buClr>
                <a:schemeClr val="accent4"/>
              </a:buClr>
              <a:buFont typeface="Wingdings" panose="05000000000000000000" pitchFamily="2" charset="2"/>
              <a:buChar char="§"/>
            </a:pPr>
            <a:r>
              <a:rPr lang="en-CA" sz="1600" dirty="0">
                <a:latin typeface="Garamond" panose="02020404030301010803" pitchFamily="18" charset="0"/>
              </a:rPr>
              <a:t>Either average enrolment will exceed capacity over 5-year by-law period, or</a:t>
            </a:r>
          </a:p>
          <a:p>
            <a:pPr lvl="1">
              <a:buClr>
                <a:schemeClr val="accent4"/>
              </a:buClr>
              <a:buFont typeface="Wingdings" panose="05000000000000000000" pitchFamily="2" charset="2"/>
              <a:buChar char="§"/>
            </a:pPr>
            <a:r>
              <a:rPr lang="en-CA" sz="1600" dirty="0">
                <a:latin typeface="Garamond" panose="02020404030301010803" pitchFamily="18" charset="0"/>
              </a:rPr>
              <a:t>The board has a deficit in the EDC account the day prior to the successor by-law being enacted, and has outstanding financial commitments</a:t>
            </a:r>
          </a:p>
          <a:p>
            <a:pPr>
              <a:buClr>
                <a:schemeClr val="accent4"/>
              </a:buClr>
              <a:buFont typeface="Wingdings" panose="05000000000000000000" pitchFamily="2" charset="2"/>
              <a:buChar char="§"/>
            </a:pPr>
            <a:endParaRPr lang="en-CA" sz="1600" dirty="0">
              <a:latin typeface="Garamond" panose="02020404030301010803" pitchFamily="18" charset="0"/>
            </a:endParaRPr>
          </a:p>
          <a:p>
            <a:pPr>
              <a:buClr>
                <a:schemeClr val="accent4"/>
              </a:buClr>
              <a:buFont typeface="Wingdings" panose="05000000000000000000" pitchFamily="2" charset="2"/>
              <a:buChar char="§"/>
            </a:pPr>
            <a:r>
              <a:rPr lang="en-CA" sz="1600" dirty="0">
                <a:latin typeface="Garamond" panose="02020404030301010803" pitchFamily="18" charset="0"/>
              </a:rPr>
              <a:t>EDCs pay for the costs to acquire and develop land necessary to accommodate additional pupil places generated by new housing development</a:t>
            </a:r>
          </a:p>
          <a:p>
            <a:pPr>
              <a:buClr>
                <a:schemeClr val="accent4"/>
              </a:buClr>
              <a:buFont typeface="Wingdings" panose="05000000000000000000" pitchFamily="2" charset="2"/>
              <a:buChar char="§"/>
            </a:pPr>
            <a:endParaRPr lang="en-CA" sz="1600" dirty="0">
              <a:latin typeface="Garamond" panose="02020404030301010803" pitchFamily="18" charset="0"/>
            </a:endParaRPr>
          </a:p>
          <a:p>
            <a:pPr>
              <a:buClr>
                <a:schemeClr val="accent4"/>
              </a:buClr>
              <a:buFont typeface="Wingdings" panose="05000000000000000000" pitchFamily="2" charset="2"/>
              <a:buChar char="§"/>
            </a:pPr>
            <a:r>
              <a:rPr lang="en-CA" sz="1600" dirty="0">
                <a:latin typeface="Garamond" panose="02020404030301010803" pitchFamily="18" charset="0"/>
              </a:rPr>
              <a:t>EDCs are based on projections and estimates. Legislation was intentionally silent on a number of aspects of the calculation. The biggest challenge is to defensibly interpret the legislation given changing land development practices</a:t>
            </a:r>
          </a:p>
          <a:p>
            <a:pPr>
              <a:buClr>
                <a:schemeClr val="accent4"/>
              </a:buClr>
              <a:buFont typeface="Wingdings" panose="05000000000000000000" pitchFamily="2" charset="2"/>
              <a:buChar char="§"/>
            </a:pPr>
            <a:endParaRPr lang="en-CA" sz="1600" dirty="0">
              <a:latin typeface="Garamond" panose="02020404030301010803" pitchFamily="18" charset="0"/>
            </a:endParaRPr>
          </a:p>
          <a:p>
            <a:pPr>
              <a:buClr>
                <a:schemeClr val="accent4"/>
              </a:buClr>
              <a:buFont typeface="Wingdings" panose="05000000000000000000" pitchFamily="2" charset="2"/>
              <a:buChar char="§"/>
            </a:pPr>
            <a:r>
              <a:rPr lang="en-US" sz="1600" dirty="0">
                <a:latin typeface="Garamond" panose="02020404030301010803" pitchFamily="18" charset="0"/>
              </a:rPr>
              <a:t>From 1998 to March 2019, the EDC scheme was designed to derive precisely the value of the net growth-related land needs (including financing and study costs) – not a penny more; not a penny less. School boards do not have access to the tax base and ‘Land priorities’ funding not to be used to fund growth-related site needs. There is currently no funding source for any unmet growth-related land costs. However, boards may consider Alternative Projects as a means of reducing education land costs, subject to the Minister’s approval</a:t>
            </a:r>
          </a:p>
          <a:p>
            <a:pPr>
              <a:buClr>
                <a:schemeClr val="accent4"/>
              </a:buClr>
              <a:buFont typeface="Wingdings" panose="05000000000000000000" pitchFamily="2" charset="2"/>
              <a:buChar char="§"/>
            </a:pPr>
            <a:endParaRPr lang="en-CA" sz="1600" dirty="0">
              <a:latin typeface="Garamond" panose="02020404030301010803" pitchFamily="18" charset="0"/>
            </a:endParaRPr>
          </a:p>
          <a:p>
            <a:pPr>
              <a:buClr>
                <a:schemeClr val="accent4"/>
              </a:buClr>
              <a:buFont typeface="Wingdings" panose="05000000000000000000" pitchFamily="2" charset="2"/>
              <a:buChar char="§"/>
            </a:pPr>
            <a:r>
              <a:rPr lang="en-CA" sz="1600" dirty="0">
                <a:latin typeface="Garamond" panose="02020404030301010803" pitchFamily="18" charset="0"/>
              </a:rPr>
              <a:t>The EDC calculated rate is based on the total net education land costs divided by the ‘net’ new units and ‘net’ non-residential GFA (net of statutory exemptions) </a:t>
            </a:r>
          </a:p>
          <a:p>
            <a:pPr marL="371475" indent="-285750">
              <a:buClr>
                <a:schemeClr val="accent4"/>
              </a:buClr>
              <a:buFont typeface="Wingdings" panose="05000000000000000000" pitchFamily="2" charset="2"/>
              <a:buChar char="§"/>
            </a:pPr>
            <a:endParaRPr lang="en-CA" sz="1600" dirty="0">
              <a:latin typeface="Garamond" panose="02020404030301010803" pitchFamily="18" charset="0"/>
            </a:endParaRPr>
          </a:p>
          <a:p>
            <a:pPr>
              <a:spcBef>
                <a:spcPts val="0"/>
              </a:spcBef>
              <a:buClr>
                <a:schemeClr val="accent4"/>
              </a:buClr>
              <a:buFont typeface="Wingdings" panose="05000000000000000000" pitchFamily="2" charset="2"/>
              <a:buChar char="§"/>
            </a:pPr>
            <a:r>
              <a:rPr lang="en-CA" sz="1600" dirty="0">
                <a:latin typeface="Garamond" panose="02020404030301010803" pitchFamily="18" charset="0"/>
              </a:rPr>
              <a:t>EDCs are paid at the time a building permit is issued and collected by the jurisdictional municipalities’ building departments, then forwarded to the Durham Boards on a monthly basis</a:t>
            </a:r>
          </a:p>
          <a:p>
            <a:endParaRPr lang="en-CA" sz="1350" dirty="0"/>
          </a:p>
        </p:txBody>
      </p:sp>
      <p:sp>
        <p:nvSpPr>
          <p:cNvPr id="4" name="Slide Number Placeholder 3">
            <a:extLst>
              <a:ext uri="{FF2B5EF4-FFF2-40B4-BE49-F238E27FC236}">
                <a16:creationId xmlns:a16="http://schemas.microsoft.com/office/drawing/2014/main" id="{82AC6832-184B-2519-7853-E13C8E119884}"/>
              </a:ext>
            </a:extLst>
          </p:cNvPr>
          <p:cNvSpPr>
            <a:spLocks noGrp="1"/>
          </p:cNvSpPr>
          <p:nvPr>
            <p:ph type="sldNum" sz="quarter" idx="12"/>
          </p:nvPr>
        </p:nvSpPr>
        <p:spPr/>
        <p:txBody>
          <a:bodyPr/>
          <a:lstStyle/>
          <a:p>
            <a:fld id="{8BA62B5F-555C-4FDB-BAA3-EB0E7917AA00}" type="slidenum">
              <a:rPr lang="en-US" smtClean="0"/>
              <a:pPr/>
              <a:t>2</a:t>
            </a:fld>
            <a:endParaRPr lang="en-US" dirty="0"/>
          </a:p>
        </p:txBody>
      </p:sp>
      <p:sp>
        <p:nvSpPr>
          <p:cNvPr id="6" name="Title 1">
            <a:extLst>
              <a:ext uri="{FF2B5EF4-FFF2-40B4-BE49-F238E27FC236}">
                <a16:creationId xmlns:a16="http://schemas.microsoft.com/office/drawing/2014/main" id="{12BF63C3-E739-E123-6D16-9C0D2146D03D}"/>
              </a:ext>
            </a:extLst>
          </p:cNvPr>
          <p:cNvSpPr txBox="1">
            <a:spLocks noGrp="1"/>
          </p:cNvSpPr>
          <p:nvPr>
            <p:ph type="title"/>
          </p:nvPr>
        </p:nvSpPr>
        <p:spPr>
          <a:xfrm>
            <a:off x="304800" y="261938"/>
            <a:ext cx="10820400" cy="500063"/>
          </a:xfrm>
          <a:prstGeom prst="rect">
            <a:avLst/>
          </a:prstGeom>
          <a:solidFill>
            <a:schemeClr val="tx2"/>
          </a:solidFill>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Garamond" panose="02020404030301010803" pitchFamily="18" charset="0"/>
              </a:rPr>
              <a:t>Overview of Education Development Charges</a:t>
            </a:r>
          </a:p>
        </p:txBody>
      </p:sp>
      <p:sp>
        <p:nvSpPr>
          <p:cNvPr id="7" name="Rectangle 6">
            <a:extLst>
              <a:ext uri="{FF2B5EF4-FFF2-40B4-BE49-F238E27FC236}">
                <a16:creationId xmlns:a16="http://schemas.microsoft.com/office/drawing/2014/main" id="{84A29A3B-B7EE-BB2F-491A-A9BD24445BD3}"/>
              </a:ext>
            </a:extLst>
          </p:cNvPr>
          <p:cNvSpPr/>
          <p:nvPr/>
        </p:nvSpPr>
        <p:spPr>
          <a:xfrm rot="16200000">
            <a:off x="9444861" y="28355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27689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CE371A-A5DA-9F5F-0F2C-25C3C6BB26DD}"/>
              </a:ext>
            </a:extLst>
          </p:cNvPr>
          <p:cNvSpPr>
            <a:spLocks noGrp="1"/>
          </p:cNvSpPr>
          <p:nvPr>
            <p:ph type="sldNum" sz="quarter" idx="12"/>
          </p:nvPr>
        </p:nvSpPr>
        <p:spPr/>
        <p:txBody>
          <a:bodyPr/>
          <a:lstStyle/>
          <a:p>
            <a:fld id="{8BA62B5F-555C-4FDB-BAA3-EB0E7917AA00}" type="slidenum">
              <a:rPr lang="en-US" smtClean="0"/>
              <a:pPr/>
              <a:t>20</a:t>
            </a:fld>
            <a:endParaRPr lang="en-US" dirty="0"/>
          </a:p>
        </p:txBody>
      </p:sp>
      <p:sp>
        <p:nvSpPr>
          <p:cNvPr id="6" name="Title 1">
            <a:extLst>
              <a:ext uri="{FF2B5EF4-FFF2-40B4-BE49-F238E27FC236}">
                <a16:creationId xmlns:a16="http://schemas.microsoft.com/office/drawing/2014/main" id="{EC4AC25E-61C6-D447-5D40-40465B12D45A}"/>
              </a:ext>
            </a:extLst>
          </p:cNvPr>
          <p:cNvSpPr>
            <a:spLocks noGrp="1"/>
          </p:cNvSpPr>
          <p:nvPr>
            <p:ph type="title"/>
          </p:nvPr>
        </p:nvSpPr>
        <p:spPr>
          <a:xfrm>
            <a:off x="457200" y="457200"/>
            <a:ext cx="10591800" cy="609600"/>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Next Steps</a:t>
            </a:r>
          </a:p>
        </p:txBody>
      </p:sp>
      <p:sp>
        <p:nvSpPr>
          <p:cNvPr id="2" name="Rectangle 1">
            <a:extLst>
              <a:ext uri="{FF2B5EF4-FFF2-40B4-BE49-F238E27FC236}">
                <a16:creationId xmlns:a16="http://schemas.microsoft.com/office/drawing/2014/main" id="{CE60439B-B7B7-72F9-CD45-050CA0F850B5}"/>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sp>
        <p:nvSpPr>
          <p:cNvPr id="5" name="TextBox 4">
            <a:extLst>
              <a:ext uri="{FF2B5EF4-FFF2-40B4-BE49-F238E27FC236}">
                <a16:creationId xmlns:a16="http://schemas.microsoft.com/office/drawing/2014/main" id="{E7847B62-2EC0-4530-376D-0C987C3A3EFE}"/>
              </a:ext>
            </a:extLst>
          </p:cNvPr>
          <p:cNvSpPr txBox="1"/>
          <p:nvPr/>
        </p:nvSpPr>
        <p:spPr>
          <a:xfrm>
            <a:off x="448056" y="1219200"/>
            <a:ext cx="10591800" cy="3554819"/>
          </a:xfrm>
          <a:prstGeom prst="rect">
            <a:avLst/>
          </a:prstGeom>
          <a:noFill/>
        </p:spPr>
        <p:txBody>
          <a:bodyPr wrap="square">
            <a:spAutoFit/>
          </a:bodyPr>
          <a:lstStyle/>
          <a:p>
            <a:pPr marL="114300" indent="0">
              <a:buNone/>
            </a:pPr>
            <a:r>
              <a:rPr lang="en-US" sz="2100" b="1" dirty="0">
                <a:solidFill>
                  <a:schemeClr val="accent4">
                    <a:lumMod val="75000"/>
                  </a:schemeClr>
                </a:solidFill>
                <a:latin typeface="Garamond" panose="02020404030301010803" pitchFamily="18" charset="0"/>
              </a:rPr>
              <a:t>DDSB By-law Adoption Public Meeting  – Meeting #3 April 15, 2024</a:t>
            </a:r>
          </a:p>
          <a:p>
            <a:pPr marL="114300" indent="0">
              <a:buNone/>
            </a:pPr>
            <a:r>
              <a:rPr lang="en-US" sz="2100" b="1" dirty="0">
                <a:solidFill>
                  <a:schemeClr val="accent4">
                    <a:lumMod val="75000"/>
                  </a:schemeClr>
                </a:solidFill>
                <a:latin typeface="Garamond" panose="02020404030301010803" pitchFamily="18" charset="0"/>
              </a:rPr>
              <a:t>DCDSB By-law Adoption Public Meeting  – Meeting #3 April 22, 2024</a:t>
            </a:r>
          </a:p>
          <a:p>
            <a:pPr marL="114300" indent="0">
              <a:buNone/>
            </a:pPr>
            <a:endParaRPr lang="en-US" sz="2100" b="1" dirty="0">
              <a:solidFill>
                <a:schemeClr val="accent4">
                  <a:lumMod val="75000"/>
                </a:schemeClr>
              </a:solidFill>
              <a:latin typeface="Garamond" panose="02020404030301010803" pitchFamily="18" charset="0"/>
            </a:endParaRPr>
          </a:p>
          <a:p>
            <a:pPr marL="285750" lvl="1" indent="-285750">
              <a:buClr>
                <a:schemeClr val="accent4">
                  <a:lumMod val="75000"/>
                </a:schemeClr>
              </a:buClr>
              <a:buFont typeface="Wingdings" panose="05000000000000000000" pitchFamily="2" charset="2"/>
              <a:buChar char="§"/>
            </a:pPr>
            <a:r>
              <a:rPr lang="en-US" dirty="0">
                <a:solidFill>
                  <a:schemeClr val="tx2"/>
                </a:solidFill>
                <a:latin typeface="Garamond" panose="02020404030301010803" pitchFamily="18" charset="0"/>
              </a:rPr>
              <a:t>Recommendations will be presented re: policy decisions and proposed EDC rates</a:t>
            </a:r>
          </a:p>
          <a:p>
            <a:pPr marL="0" lvl="1">
              <a:buClr>
                <a:schemeClr val="accent4">
                  <a:lumMod val="75000"/>
                </a:schemeClr>
              </a:buClr>
            </a:pPr>
            <a:endParaRPr lang="en-US" dirty="0">
              <a:solidFill>
                <a:schemeClr val="tx2"/>
              </a:solidFill>
              <a:latin typeface="Garamond" panose="02020404030301010803" pitchFamily="18" charset="0"/>
            </a:endParaRPr>
          </a:p>
          <a:p>
            <a:pPr marL="285750" lvl="1" indent="-285750">
              <a:buClr>
                <a:schemeClr val="accent4">
                  <a:lumMod val="75000"/>
                </a:schemeClr>
              </a:buClr>
              <a:buFont typeface="Wingdings" panose="05000000000000000000" pitchFamily="2" charset="2"/>
              <a:buChar char="§"/>
            </a:pPr>
            <a:r>
              <a:rPr lang="en-US" dirty="0">
                <a:solidFill>
                  <a:schemeClr val="tx2"/>
                </a:solidFill>
                <a:latin typeface="Garamond" panose="02020404030301010803" pitchFamily="18" charset="0"/>
              </a:rPr>
              <a:t>Trustees to consider adoption of by-law, following invitation for stakeholder input</a:t>
            </a:r>
          </a:p>
          <a:p>
            <a:pPr marL="0" lvl="1">
              <a:buClr>
                <a:schemeClr val="accent4">
                  <a:lumMod val="75000"/>
                </a:schemeClr>
              </a:buClr>
            </a:pPr>
            <a:endParaRPr lang="en-US" dirty="0">
              <a:solidFill>
                <a:schemeClr val="tx2"/>
              </a:solidFill>
              <a:latin typeface="Garamond" panose="02020404030301010803" pitchFamily="18" charset="0"/>
            </a:endParaRPr>
          </a:p>
          <a:p>
            <a:pPr marL="285750" lvl="1" indent="-285750">
              <a:buClr>
                <a:schemeClr val="accent4">
                  <a:lumMod val="75000"/>
                </a:schemeClr>
              </a:buClr>
              <a:buFont typeface="Wingdings" panose="05000000000000000000" pitchFamily="2" charset="2"/>
              <a:buChar char="§"/>
            </a:pPr>
            <a:r>
              <a:rPr lang="en-US" dirty="0">
                <a:solidFill>
                  <a:schemeClr val="tx2"/>
                </a:solidFill>
                <a:latin typeface="Garamond" panose="02020404030301010803" pitchFamily="18" charset="0"/>
              </a:rPr>
              <a:t>Provide municipal Building/Finance staff with updated EDC rates and any changes to by-law definitions and/or collections procedures</a:t>
            </a:r>
          </a:p>
          <a:p>
            <a:pPr marL="285750" indent="-285750">
              <a:buClr>
                <a:schemeClr val="accent4">
                  <a:lumMod val="75000"/>
                </a:schemeClr>
              </a:buClr>
              <a:buFont typeface="Wingdings" panose="05000000000000000000" pitchFamily="2" charset="2"/>
              <a:buChar char="§"/>
            </a:pPr>
            <a:endParaRPr lang="en-US" dirty="0">
              <a:solidFill>
                <a:srgbClr val="49484A"/>
              </a:solidFill>
              <a:latin typeface="Garamond" panose="02020404030301010803" pitchFamily="18" charset="0"/>
              <a:cs typeface="Tahoma" panose="020B0604030504040204" pitchFamily="34" charset="0"/>
            </a:endParaRPr>
          </a:p>
          <a:p>
            <a:pPr marL="285750" indent="-285750">
              <a:buClr>
                <a:schemeClr val="accent4">
                  <a:lumMod val="75000"/>
                </a:schemeClr>
              </a:buClr>
              <a:buFont typeface="Wingdings" panose="05000000000000000000" pitchFamily="2" charset="2"/>
              <a:buChar char="§"/>
            </a:pPr>
            <a:r>
              <a:rPr lang="en-US" dirty="0">
                <a:solidFill>
                  <a:srgbClr val="49484A"/>
                </a:solidFill>
                <a:latin typeface="Garamond" panose="02020404030301010803" pitchFamily="18" charset="0"/>
                <a:cs typeface="Tahoma" panose="020B0604030504040204" pitchFamily="34" charset="0"/>
              </a:rPr>
              <a:t>Publish Notice of By-law Passage in local newspaper no later than May 3rd; the last date for appeal is May 25</a:t>
            </a:r>
            <a:r>
              <a:rPr lang="en-US" baseline="30000" dirty="0">
                <a:solidFill>
                  <a:srgbClr val="49484A"/>
                </a:solidFill>
                <a:latin typeface="Garamond" panose="02020404030301010803" pitchFamily="18" charset="0"/>
                <a:cs typeface="Tahoma" panose="020B0604030504040204" pitchFamily="34" charset="0"/>
              </a:rPr>
              <a:t>th</a:t>
            </a:r>
            <a:r>
              <a:rPr lang="en-US" dirty="0">
                <a:solidFill>
                  <a:srgbClr val="49484A"/>
                </a:solidFill>
                <a:latin typeface="Garamond" panose="02020404030301010803" pitchFamily="18" charset="0"/>
                <a:cs typeface="Tahoma" panose="020B0604030504040204" pitchFamily="34" charset="0"/>
              </a:rPr>
              <a:t> for the DDSB and June 1</a:t>
            </a:r>
            <a:r>
              <a:rPr lang="en-US" baseline="30000" dirty="0">
                <a:solidFill>
                  <a:srgbClr val="49484A"/>
                </a:solidFill>
                <a:latin typeface="Garamond" panose="02020404030301010803" pitchFamily="18" charset="0"/>
                <a:cs typeface="Tahoma" panose="020B0604030504040204" pitchFamily="34" charset="0"/>
              </a:rPr>
              <a:t>st</a:t>
            </a:r>
            <a:r>
              <a:rPr lang="en-US" dirty="0">
                <a:solidFill>
                  <a:srgbClr val="49484A"/>
                </a:solidFill>
                <a:latin typeface="Garamond" panose="02020404030301010803" pitchFamily="18" charset="0"/>
                <a:cs typeface="Tahoma" panose="020B0604030504040204" pitchFamily="34" charset="0"/>
              </a:rPr>
              <a:t> for the DCDSB</a:t>
            </a:r>
          </a:p>
        </p:txBody>
      </p:sp>
    </p:spTree>
    <p:extLst>
      <p:ext uri="{BB962C8B-B14F-4D97-AF65-F5344CB8AC3E}">
        <p14:creationId xmlns:p14="http://schemas.microsoft.com/office/powerpoint/2010/main" val="327203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10896600" cy="5562600"/>
          </a:xfrm>
        </p:spPr>
        <p:txBody>
          <a:bodyPr>
            <a:normAutofit lnSpcReduction="10000"/>
          </a:bodyPr>
          <a:lstStyle/>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Durham boards adopted a jurisdiction-wide EDC by-laws in April 2019 with implementation dates of May 1, 2019</a:t>
            </a:r>
          </a:p>
          <a:p>
            <a:pPr>
              <a:buClr>
                <a:schemeClr val="accent4">
                  <a:lumMod val="75000"/>
                </a:schemeClr>
              </a:buClr>
              <a:buFont typeface="Wingdings" panose="05000000000000000000" pitchFamily="2" charset="2"/>
              <a:buChar char="§"/>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The current EDC by-laws will expire on April 30, 2024</a:t>
            </a: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Current Residential rate -  DCDSB $2,286 per unit and DDSB $3,449 per unit</a:t>
            </a: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100% residential share approved by Durham boards in 2019</a:t>
            </a:r>
          </a:p>
          <a:p>
            <a:pPr>
              <a:buClr>
                <a:schemeClr val="accent4">
                  <a:lumMod val="75000"/>
                </a:schemeClr>
              </a:buClr>
              <a:buFont typeface="Wingdings" panose="05000000000000000000" pitchFamily="2" charset="2"/>
              <a:buChar char="§"/>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Successor by-law must be adopted by Board no later than April 26</a:t>
            </a:r>
            <a:r>
              <a:rPr lang="en-CA" sz="1800" baseline="30000" dirty="0">
                <a:solidFill>
                  <a:schemeClr val="bg2">
                    <a:lumMod val="25000"/>
                  </a:schemeClr>
                </a:solidFill>
                <a:latin typeface="Garamond" panose="02020404030301010803" pitchFamily="18" charset="0"/>
              </a:rPr>
              <a:t>th</a:t>
            </a:r>
            <a:r>
              <a:rPr lang="en-CA" sz="1800" dirty="0">
                <a:solidFill>
                  <a:schemeClr val="bg2">
                    <a:lumMod val="25000"/>
                  </a:schemeClr>
                </a:solidFill>
                <a:latin typeface="Garamond" panose="02020404030301010803" pitchFamily="18" charset="0"/>
              </a:rPr>
              <a:t> to avoid any interruption in collection of EDCs (i.e. there is a 5-day waiting period prescribed in the legislation)</a:t>
            </a:r>
          </a:p>
          <a:p>
            <a:pPr>
              <a:buClr>
                <a:schemeClr val="accent4">
                  <a:lumMod val="75000"/>
                </a:schemeClr>
              </a:buClr>
              <a:buFont typeface="Wingdings" panose="05000000000000000000" pitchFamily="2" charset="2"/>
              <a:buChar char="§"/>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The Minister of Education must approve the EDC Submission and the Board’s ability to adopt a successor EDC by-law</a:t>
            </a:r>
          </a:p>
          <a:p>
            <a:pPr>
              <a:buClr>
                <a:schemeClr val="accent4">
                  <a:lumMod val="75000"/>
                </a:schemeClr>
              </a:buClr>
              <a:buFont typeface="Wingdings" panose="05000000000000000000" pitchFamily="2" charset="2"/>
              <a:buChar char="§"/>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The legislative rate ‘cap’ limits the annual increase to the greater of: $300 per residential unit and $0.10 per sq ft of non-residential GFA (or 5%). DDSB qualifies on the basis of a significant deficit in the EDC account and the DCDSB based on secondary enrolment in excess of secondary capacity</a:t>
            </a:r>
          </a:p>
          <a:p>
            <a:pPr>
              <a:buClr>
                <a:schemeClr val="accent4">
                  <a:lumMod val="75000"/>
                </a:schemeClr>
              </a:buClr>
              <a:buFont typeface="Wingdings" panose="05000000000000000000" pitchFamily="2" charset="2"/>
              <a:buChar char="§"/>
            </a:pPr>
            <a:endParaRPr lang="en-CA" sz="1800" dirty="0">
              <a:solidFill>
                <a:schemeClr val="bg2">
                  <a:lumMod val="25000"/>
                </a:schemeClr>
              </a:solidFill>
              <a:latin typeface="Garamond" panose="02020404030301010803" pitchFamily="18" charset="0"/>
            </a:endParaRPr>
          </a:p>
          <a:p>
            <a:pPr>
              <a:buClr>
                <a:schemeClr val="accent4">
                  <a:lumMod val="75000"/>
                </a:schemeClr>
              </a:buClr>
              <a:buFont typeface="Wingdings" panose="05000000000000000000" pitchFamily="2" charset="2"/>
              <a:buChar char="§"/>
            </a:pPr>
            <a:r>
              <a:rPr lang="en-CA" sz="1800" dirty="0">
                <a:solidFill>
                  <a:schemeClr val="bg2">
                    <a:lumMod val="25000"/>
                  </a:schemeClr>
                </a:solidFill>
                <a:latin typeface="Garamond" panose="02020404030301010803" pitchFamily="18" charset="0"/>
              </a:rPr>
              <a:t>Board is therefore eligible to fund elementary and secondary growth-related land needs; that is, land required to construct additional school capacity resulting from new housing development</a:t>
            </a:r>
          </a:p>
          <a:p>
            <a:pPr marL="114300" indent="0">
              <a:buClr>
                <a:schemeClr val="accent4">
                  <a:lumMod val="75000"/>
                </a:schemeClr>
              </a:buClr>
              <a:buNone/>
            </a:pPr>
            <a:endParaRPr lang="en-CA" sz="1600" dirty="0">
              <a:solidFill>
                <a:schemeClr val="bg2">
                  <a:lumMod val="25000"/>
                </a:schemeClr>
              </a:solidFill>
              <a:latin typeface="Garamond" panose="02020404030301010803" pitchFamily="18" charset="0"/>
            </a:endParaRPr>
          </a:p>
          <a:p>
            <a:pPr marL="114300" indent="0">
              <a:buNone/>
            </a:pPr>
            <a:endParaRPr lang="en-CA" sz="2000" dirty="0">
              <a:solidFill>
                <a:schemeClr val="bg2">
                  <a:lumMod val="25000"/>
                </a:schemeClr>
              </a:solidFill>
            </a:endParaRPr>
          </a:p>
          <a:p>
            <a:pPr marL="114300" indent="0">
              <a:buNone/>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pPr>
              <a:buFont typeface="Wingdings" panose="05000000000000000000" pitchFamily="2" charset="2"/>
              <a:buChar char="Ø"/>
            </a:pPr>
            <a:endParaRPr lang="en-CA" sz="2000" dirty="0">
              <a:solidFill>
                <a:schemeClr val="bg2">
                  <a:lumMod val="25000"/>
                </a:schemeClr>
              </a:solidFill>
            </a:endParaRPr>
          </a:p>
          <a:p>
            <a:endParaRPr lang="en-CA" sz="2000" dirty="0"/>
          </a:p>
        </p:txBody>
      </p:sp>
      <p:sp>
        <p:nvSpPr>
          <p:cNvPr id="4" name="Slide Number Placeholder 3"/>
          <p:cNvSpPr>
            <a:spLocks noGrp="1"/>
          </p:cNvSpPr>
          <p:nvPr>
            <p:ph type="sldNum" sz="quarter" idx="12"/>
          </p:nvPr>
        </p:nvSpPr>
        <p:spPr/>
        <p:txBody>
          <a:bodyPr/>
          <a:lstStyle/>
          <a:p>
            <a:fld id="{8BA62B5F-555C-4FDB-BAA3-EB0E7917AA00}" type="slidenum">
              <a:rPr lang="en-US" smtClean="0"/>
              <a:pPr/>
              <a:t>3</a:t>
            </a:fld>
            <a:endParaRPr lang="en-US" dirty="0"/>
          </a:p>
        </p:txBody>
      </p:sp>
      <p:sp>
        <p:nvSpPr>
          <p:cNvPr id="5" name="Title 1"/>
          <p:cNvSpPr txBox="1">
            <a:spLocks noGrp="1"/>
          </p:cNvSpPr>
          <p:nvPr>
            <p:ph type="title"/>
          </p:nvPr>
        </p:nvSpPr>
        <p:spPr>
          <a:xfrm>
            <a:off x="228600" y="274639"/>
            <a:ext cx="10896600" cy="607229"/>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latin typeface="Garamond" panose="02020404030301010803" pitchFamily="18" charset="0"/>
              </a:rPr>
              <a:t>E</a:t>
            </a:r>
            <a:r>
              <a:rPr lang="en-US" sz="3200" dirty="0">
                <a:solidFill>
                  <a:schemeClr val="accent4">
                    <a:lumMod val="75000"/>
                  </a:schemeClr>
                </a:solidFill>
                <a:latin typeface="Garamond" panose="02020404030301010803" pitchFamily="18" charset="0"/>
              </a:rPr>
              <a:t>EDC Successor By-law Consideration</a:t>
            </a:r>
            <a:endParaRPr lang="en-US" sz="2400" dirty="0">
              <a:solidFill>
                <a:schemeClr val="accent4">
                  <a:lumMod val="75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92AEF8B8-34BC-6B23-F62F-977EBC1DD6AB}"/>
              </a:ext>
            </a:extLst>
          </p:cNvPr>
          <p:cNvSpPr/>
          <p:nvPr/>
        </p:nvSpPr>
        <p:spPr>
          <a:xfrm rot="16200000">
            <a:off x="9444861" y="28355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173389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A62B5F-555C-4FDB-BAA3-EB0E7917AA00}" type="slidenum">
              <a:rPr lang="en-US" smtClean="0"/>
              <a:pPr/>
              <a:t>4</a:t>
            </a:fld>
            <a:endParaRPr lang="en-US" dirty="0"/>
          </a:p>
        </p:txBody>
      </p:sp>
      <p:sp>
        <p:nvSpPr>
          <p:cNvPr id="5" name="Title 1">
            <a:extLst>
              <a:ext uri="{FF2B5EF4-FFF2-40B4-BE49-F238E27FC236}">
                <a16:creationId xmlns:a16="http://schemas.microsoft.com/office/drawing/2014/main" id="{BA38B664-06B4-4CFA-BDBC-CF06040AB171}"/>
              </a:ext>
            </a:extLst>
          </p:cNvPr>
          <p:cNvSpPr txBox="1">
            <a:spLocks/>
          </p:cNvSpPr>
          <p:nvPr/>
        </p:nvSpPr>
        <p:spPr>
          <a:xfrm>
            <a:off x="304800" y="232437"/>
            <a:ext cx="10820400" cy="453364"/>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Garamond" panose="02020404030301010803" pitchFamily="18" charset="0"/>
              </a:rPr>
              <a:t>EDC Review Area Map – Elementary Panel</a:t>
            </a:r>
          </a:p>
        </p:txBody>
      </p:sp>
      <p:sp>
        <p:nvSpPr>
          <p:cNvPr id="19" name="Rectangle 18">
            <a:extLst>
              <a:ext uri="{FF2B5EF4-FFF2-40B4-BE49-F238E27FC236}">
                <a16:creationId xmlns:a16="http://schemas.microsoft.com/office/drawing/2014/main" id="{C03A7C1E-2E26-ABFC-1856-210F9A303E7D}"/>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3" name="Picture 2">
            <a:extLst>
              <a:ext uri="{FF2B5EF4-FFF2-40B4-BE49-F238E27FC236}">
                <a16:creationId xmlns:a16="http://schemas.microsoft.com/office/drawing/2014/main" id="{D2557E85-5F71-E4E2-CAD1-0FF90DFB4932}"/>
              </a:ext>
            </a:extLst>
          </p:cNvPr>
          <p:cNvPicPr>
            <a:picLocks noChangeAspect="1"/>
          </p:cNvPicPr>
          <p:nvPr/>
        </p:nvPicPr>
        <p:blipFill>
          <a:blip r:embed="rId2"/>
          <a:stretch>
            <a:fillRect/>
          </a:stretch>
        </p:blipFill>
        <p:spPr>
          <a:xfrm>
            <a:off x="304800" y="762000"/>
            <a:ext cx="4598545" cy="6019799"/>
          </a:xfrm>
          <a:prstGeom prst="rect">
            <a:avLst/>
          </a:prstGeom>
        </p:spPr>
      </p:pic>
      <p:pic>
        <p:nvPicPr>
          <p:cNvPr id="7" name="Picture 6">
            <a:extLst>
              <a:ext uri="{FF2B5EF4-FFF2-40B4-BE49-F238E27FC236}">
                <a16:creationId xmlns:a16="http://schemas.microsoft.com/office/drawing/2014/main" id="{65E3842D-5948-3848-6AD2-5CACAEEC3EC0}"/>
              </a:ext>
            </a:extLst>
          </p:cNvPr>
          <p:cNvPicPr>
            <a:picLocks noChangeAspect="1"/>
          </p:cNvPicPr>
          <p:nvPr/>
        </p:nvPicPr>
        <p:blipFill>
          <a:blip r:embed="rId3"/>
          <a:stretch>
            <a:fillRect/>
          </a:stretch>
        </p:blipFill>
        <p:spPr>
          <a:xfrm>
            <a:off x="6481673" y="762001"/>
            <a:ext cx="4643527" cy="6019799"/>
          </a:xfrm>
          <a:prstGeom prst="rect">
            <a:avLst/>
          </a:prstGeom>
        </p:spPr>
      </p:pic>
    </p:spTree>
    <p:extLst>
      <p:ext uri="{BB962C8B-B14F-4D97-AF65-F5344CB8AC3E}">
        <p14:creationId xmlns:p14="http://schemas.microsoft.com/office/powerpoint/2010/main" val="106634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AC9D83-C512-4FD2-B8F9-4677A1C904EF}"/>
              </a:ext>
            </a:extLst>
          </p:cNvPr>
          <p:cNvSpPr>
            <a:spLocks noGrp="1"/>
          </p:cNvSpPr>
          <p:nvPr>
            <p:ph type="sldNum" sz="quarter" idx="12"/>
          </p:nvPr>
        </p:nvSpPr>
        <p:spPr/>
        <p:txBody>
          <a:bodyPr/>
          <a:lstStyle/>
          <a:p>
            <a:fld id="{8BA62B5F-555C-4FDB-BAA3-EB0E7917AA00}" type="slidenum">
              <a:rPr lang="en-US" smtClean="0"/>
              <a:pPr/>
              <a:t>5</a:t>
            </a:fld>
            <a:endParaRPr lang="en-US" dirty="0"/>
          </a:p>
        </p:txBody>
      </p:sp>
      <p:sp>
        <p:nvSpPr>
          <p:cNvPr id="6" name="Title 1">
            <a:extLst>
              <a:ext uri="{FF2B5EF4-FFF2-40B4-BE49-F238E27FC236}">
                <a16:creationId xmlns:a16="http://schemas.microsoft.com/office/drawing/2014/main" id="{5ECD5E78-5279-4F39-80C0-30595C12EE3D}"/>
              </a:ext>
            </a:extLst>
          </p:cNvPr>
          <p:cNvSpPr txBox="1">
            <a:spLocks noGrp="1"/>
          </p:cNvSpPr>
          <p:nvPr>
            <p:ph type="title"/>
          </p:nvPr>
        </p:nvSpPr>
        <p:spPr>
          <a:xfrm>
            <a:off x="381000" y="216408"/>
            <a:ext cx="10744200" cy="469392"/>
          </a:xfrm>
          <a:prstGeom prst="rect">
            <a:avLst/>
          </a:prstGeom>
          <a:solidFill>
            <a:schemeClr val="tx2"/>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Garamond" panose="02020404030301010803" pitchFamily="18" charset="0"/>
              </a:rPr>
              <a:t>EDC Review Area Map –  Secondary Panel</a:t>
            </a:r>
          </a:p>
        </p:txBody>
      </p:sp>
      <p:sp>
        <p:nvSpPr>
          <p:cNvPr id="11" name="Rectangle 10">
            <a:extLst>
              <a:ext uri="{FF2B5EF4-FFF2-40B4-BE49-F238E27FC236}">
                <a16:creationId xmlns:a16="http://schemas.microsoft.com/office/drawing/2014/main" id="{762B5A23-EAAB-E9CD-B836-8410869507E3}"/>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8" name="Picture 7">
            <a:extLst>
              <a:ext uri="{FF2B5EF4-FFF2-40B4-BE49-F238E27FC236}">
                <a16:creationId xmlns:a16="http://schemas.microsoft.com/office/drawing/2014/main" id="{179879A3-0384-E023-5E20-8E598204A461}"/>
              </a:ext>
            </a:extLst>
          </p:cNvPr>
          <p:cNvPicPr>
            <a:picLocks noChangeAspect="1"/>
          </p:cNvPicPr>
          <p:nvPr/>
        </p:nvPicPr>
        <p:blipFill>
          <a:blip r:embed="rId2"/>
          <a:stretch>
            <a:fillRect/>
          </a:stretch>
        </p:blipFill>
        <p:spPr>
          <a:xfrm>
            <a:off x="381000" y="762000"/>
            <a:ext cx="4530195" cy="5917291"/>
          </a:xfrm>
          <a:prstGeom prst="rect">
            <a:avLst/>
          </a:prstGeom>
        </p:spPr>
      </p:pic>
      <p:pic>
        <p:nvPicPr>
          <p:cNvPr id="12" name="Picture 11">
            <a:extLst>
              <a:ext uri="{FF2B5EF4-FFF2-40B4-BE49-F238E27FC236}">
                <a16:creationId xmlns:a16="http://schemas.microsoft.com/office/drawing/2014/main" id="{A2DAF0C4-2FCF-59E2-0B69-85A47E7403C9}"/>
              </a:ext>
            </a:extLst>
          </p:cNvPr>
          <p:cNvPicPr>
            <a:picLocks noChangeAspect="1"/>
          </p:cNvPicPr>
          <p:nvPr/>
        </p:nvPicPr>
        <p:blipFill>
          <a:blip r:embed="rId3"/>
          <a:stretch>
            <a:fillRect/>
          </a:stretch>
        </p:blipFill>
        <p:spPr>
          <a:xfrm>
            <a:off x="6601076" y="838200"/>
            <a:ext cx="4524124" cy="5917291"/>
          </a:xfrm>
          <a:prstGeom prst="rect">
            <a:avLst/>
          </a:prstGeom>
        </p:spPr>
      </p:pic>
    </p:spTree>
    <p:extLst>
      <p:ext uri="{BB962C8B-B14F-4D97-AF65-F5344CB8AC3E}">
        <p14:creationId xmlns:p14="http://schemas.microsoft.com/office/powerpoint/2010/main" val="388775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64AC56-5ED1-EFD7-1D28-2B144E459ED4}"/>
              </a:ext>
            </a:extLst>
          </p:cNvPr>
          <p:cNvSpPr>
            <a:spLocks noGrp="1"/>
          </p:cNvSpPr>
          <p:nvPr>
            <p:ph type="sldNum" sz="quarter" idx="12"/>
          </p:nvPr>
        </p:nvSpPr>
        <p:spPr/>
        <p:txBody>
          <a:bodyPr/>
          <a:lstStyle/>
          <a:p>
            <a:fld id="{8BA62B5F-555C-4FDB-BAA3-EB0E7917AA00}" type="slidenum">
              <a:rPr lang="en-US" smtClean="0"/>
              <a:pPr/>
              <a:t>6</a:t>
            </a:fld>
            <a:endParaRPr lang="en-US" dirty="0"/>
          </a:p>
        </p:txBody>
      </p:sp>
      <p:sp>
        <p:nvSpPr>
          <p:cNvPr id="6" name="Title 1">
            <a:extLst>
              <a:ext uri="{FF2B5EF4-FFF2-40B4-BE49-F238E27FC236}">
                <a16:creationId xmlns:a16="http://schemas.microsoft.com/office/drawing/2014/main" id="{9EF2EDEE-B1FA-72C9-950D-82F640B6809C}"/>
              </a:ext>
            </a:extLst>
          </p:cNvPr>
          <p:cNvSpPr>
            <a:spLocks noGrp="1"/>
          </p:cNvSpPr>
          <p:nvPr>
            <p:ph type="title"/>
          </p:nvPr>
        </p:nvSpPr>
        <p:spPr>
          <a:xfrm>
            <a:off x="381000" y="228600"/>
            <a:ext cx="10668000" cy="609600"/>
          </a:xfrm>
          <a:solidFill>
            <a:schemeClr val="bg2">
              <a:lumMod val="25000"/>
            </a:schemeClr>
          </a:solidFill>
        </p:spPr>
        <p:txBody>
          <a:bodyPr/>
          <a:lstStyle/>
          <a:p>
            <a:r>
              <a:rPr lang="en-US" sz="2400" dirty="0">
                <a:solidFill>
                  <a:schemeClr val="accent4">
                    <a:lumMod val="75000"/>
                  </a:schemeClr>
                </a:solidFill>
                <a:latin typeface="+mn-lt"/>
              </a:rPr>
              <a:t> </a:t>
            </a:r>
            <a:r>
              <a:rPr lang="en-US" sz="3200" dirty="0">
                <a:solidFill>
                  <a:schemeClr val="accent4">
                    <a:lumMod val="75000"/>
                  </a:schemeClr>
                </a:solidFill>
                <a:latin typeface="Garamond" panose="02020404030301010803" pitchFamily="18" charset="0"/>
              </a:rPr>
              <a:t>Education Development Charges Process</a:t>
            </a:r>
          </a:p>
        </p:txBody>
      </p:sp>
      <p:pic>
        <p:nvPicPr>
          <p:cNvPr id="7" name="Picture 6">
            <a:extLst>
              <a:ext uri="{FF2B5EF4-FFF2-40B4-BE49-F238E27FC236}">
                <a16:creationId xmlns:a16="http://schemas.microsoft.com/office/drawing/2014/main" id="{9C78CAB5-B27A-D68A-C554-3FCDB67B0F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5363809" cy="5715000"/>
          </a:xfrm>
          <a:prstGeom prst="rect">
            <a:avLst/>
          </a:prstGeom>
          <a:noFill/>
        </p:spPr>
      </p:pic>
      <p:graphicFrame>
        <p:nvGraphicFramePr>
          <p:cNvPr id="11" name="Diagram 10">
            <a:extLst>
              <a:ext uri="{FF2B5EF4-FFF2-40B4-BE49-F238E27FC236}">
                <a16:creationId xmlns:a16="http://schemas.microsoft.com/office/drawing/2014/main" id="{1D012285-F0D4-224B-3938-FDF7B2503A42}"/>
              </a:ext>
            </a:extLst>
          </p:cNvPr>
          <p:cNvGraphicFramePr/>
          <p:nvPr>
            <p:extLst>
              <p:ext uri="{D42A27DB-BD31-4B8C-83A1-F6EECF244321}">
                <p14:modId xmlns:p14="http://schemas.microsoft.com/office/powerpoint/2010/main" val="772080724"/>
              </p:ext>
            </p:extLst>
          </p:nvPr>
        </p:nvGraphicFramePr>
        <p:xfrm>
          <a:off x="5410200" y="3943350"/>
          <a:ext cx="4953000" cy="222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8344E8ED-638D-F050-FFFA-6B246A9CE620}"/>
              </a:ext>
            </a:extLst>
          </p:cNvPr>
          <p:cNvSpPr txBox="1"/>
          <p:nvPr/>
        </p:nvSpPr>
        <p:spPr>
          <a:xfrm>
            <a:off x="533400" y="1600202"/>
            <a:ext cx="1371600" cy="507831"/>
          </a:xfrm>
          <a:prstGeom prst="rect">
            <a:avLst/>
          </a:prstGeom>
          <a:noFill/>
        </p:spPr>
        <p:txBody>
          <a:bodyPr wrap="square" rtlCol="0">
            <a:spAutoFit/>
          </a:bodyPr>
          <a:lstStyle/>
          <a:p>
            <a:r>
              <a:rPr lang="en-US" sz="1350" b="1" dirty="0">
                <a:latin typeface="Garamond" panose="02020404030301010803" pitchFamily="18" charset="0"/>
              </a:rPr>
              <a:t>PLANNING COMPONENT</a:t>
            </a:r>
            <a:endParaRPr lang="en-CA" sz="1350" b="1" dirty="0">
              <a:latin typeface="Garamond" panose="02020404030301010803" pitchFamily="18" charset="0"/>
            </a:endParaRPr>
          </a:p>
        </p:txBody>
      </p:sp>
      <p:sp>
        <p:nvSpPr>
          <p:cNvPr id="13" name="TextBox 12">
            <a:extLst>
              <a:ext uri="{FF2B5EF4-FFF2-40B4-BE49-F238E27FC236}">
                <a16:creationId xmlns:a16="http://schemas.microsoft.com/office/drawing/2014/main" id="{AA259985-CB98-B56C-E632-5028491D88FB}"/>
              </a:ext>
            </a:extLst>
          </p:cNvPr>
          <p:cNvSpPr txBox="1"/>
          <p:nvPr/>
        </p:nvSpPr>
        <p:spPr>
          <a:xfrm>
            <a:off x="7124700" y="3401453"/>
            <a:ext cx="1371600" cy="507831"/>
          </a:xfrm>
          <a:prstGeom prst="rect">
            <a:avLst/>
          </a:prstGeom>
          <a:noFill/>
        </p:spPr>
        <p:txBody>
          <a:bodyPr wrap="square" rtlCol="0">
            <a:spAutoFit/>
          </a:bodyPr>
          <a:lstStyle/>
          <a:p>
            <a:pPr algn="ctr"/>
            <a:r>
              <a:rPr lang="en-US" sz="1350" b="1" dirty="0">
                <a:latin typeface="Garamond" panose="02020404030301010803" pitchFamily="18" charset="0"/>
              </a:rPr>
              <a:t>FINANCIAL COMPONENT</a:t>
            </a:r>
            <a:endParaRPr lang="en-CA" sz="1350" b="1" dirty="0">
              <a:latin typeface="Garamond" panose="02020404030301010803" pitchFamily="18" charset="0"/>
            </a:endParaRPr>
          </a:p>
        </p:txBody>
      </p:sp>
      <p:sp>
        <p:nvSpPr>
          <p:cNvPr id="2" name="Rectangle 1">
            <a:extLst>
              <a:ext uri="{FF2B5EF4-FFF2-40B4-BE49-F238E27FC236}">
                <a16:creationId xmlns:a16="http://schemas.microsoft.com/office/drawing/2014/main" id="{BD73CEA6-4702-4138-E869-1D25C4F9F5AA}"/>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spTree>
    <p:extLst>
      <p:ext uri="{BB962C8B-B14F-4D97-AF65-F5344CB8AC3E}">
        <p14:creationId xmlns:p14="http://schemas.microsoft.com/office/powerpoint/2010/main" val="418841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17F3B5-F408-2FD9-2796-240E45FADAA2}"/>
              </a:ext>
            </a:extLst>
          </p:cNvPr>
          <p:cNvSpPr>
            <a:spLocks noGrp="1"/>
          </p:cNvSpPr>
          <p:nvPr>
            <p:ph type="sldNum" sz="quarter" idx="12"/>
          </p:nvPr>
        </p:nvSpPr>
        <p:spPr/>
        <p:txBody>
          <a:bodyPr/>
          <a:lstStyle/>
          <a:p>
            <a:fld id="{8BA62B5F-555C-4FDB-BAA3-EB0E7917AA00}" type="slidenum">
              <a:rPr lang="en-US" smtClean="0"/>
              <a:pPr/>
              <a:t>7</a:t>
            </a:fld>
            <a:endParaRPr lang="en-US" dirty="0"/>
          </a:p>
        </p:txBody>
      </p:sp>
      <p:sp>
        <p:nvSpPr>
          <p:cNvPr id="6" name="Title 1">
            <a:extLst>
              <a:ext uri="{FF2B5EF4-FFF2-40B4-BE49-F238E27FC236}">
                <a16:creationId xmlns:a16="http://schemas.microsoft.com/office/drawing/2014/main" id="{FC35121E-5006-8A9C-1A5D-34E2143AFACC}"/>
              </a:ext>
            </a:extLst>
          </p:cNvPr>
          <p:cNvSpPr>
            <a:spLocks noGrp="1"/>
          </p:cNvSpPr>
          <p:nvPr>
            <p:ph type="title"/>
          </p:nvPr>
        </p:nvSpPr>
        <p:spPr>
          <a:xfrm>
            <a:off x="381000" y="152400"/>
            <a:ext cx="10668000" cy="575072"/>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DDSB Qualifies to Adopt a Successor EDC By-law</a:t>
            </a:r>
          </a:p>
        </p:txBody>
      </p:sp>
      <p:sp>
        <p:nvSpPr>
          <p:cNvPr id="7" name="TextBox 6">
            <a:extLst>
              <a:ext uri="{FF2B5EF4-FFF2-40B4-BE49-F238E27FC236}">
                <a16:creationId xmlns:a16="http://schemas.microsoft.com/office/drawing/2014/main" id="{8F47D319-BA2F-BA28-73B4-BC5AA5A68EE8}"/>
              </a:ext>
            </a:extLst>
          </p:cNvPr>
          <p:cNvSpPr txBox="1"/>
          <p:nvPr/>
        </p:nvSpPr>
        <p:spPr>
          <a:xfrm>
            <a:off x="381000" y="685800"/>
            <a:ext cx="2266950" cy="3670236"/>
          </a:xfrm>
          <a:prstGeom prst="rect">
            <a:avLst/>
          </a:prstGeom>
          <a:noFill/>
        </p:spPr>
        <p:txBody>
          <a:bodyPr wrap="square" rtlCol="0">
            <a:spAutoFit/>
          </a:bodyPr>
          <a:lstStyle/>
          <a:p>
            <a:r>
              <a:rPr lang="en-US" sz="1600" dirty="0">
                <a:latin typeface="Garamond" panose="02020404030301010803" pitchFamily="18" charset="0"/>
              </a:rPr>
              <a:t>The Board is expected to have a deficit of $116.4 million in the EDC account at successor by-law implementation. </a:t>
            </a:r>
          </a:p>
          <a:p>
            <a:endParaRPr lang="en-US" sz="1600" dirty="0">
              <a:latin typeface="Garamond" panose="02020404030301010803" pitchFamily="18" charset="0"/>
            </a:endParaRPr>
          </a:p>
          <a:p>
            <a:r>
              <a:rPr lang="en-US" sz="1600" dirty="0">
                <a:latin typeface="Garamond" panose="02020404030301010803" pitchFamily="18" charset="0"/>
              </a:rPr>
              <a:t>The DDSB also qualifies to adopt a successor EDC by-law on the basis of elementary enrolment in excess of capacity</a:t>
            </a:r>
          </a:p>
          <a:p>
            <a:endParaRPr lang="en-US" sz="1600" dirty="0">
              <a:latin typeface="Garamond" panose="02020404030301010803" pitchFamily="18" charset="0"/>
            </a:endParaRPr>
          </a:p>
          <a:p>
            <a:endParaRPr lang="en-US" sz="1350" dirty="0">
              <a:latin typeface="Garamond" panose="02020404030301010803" pitchFamily="18" charset="0"/>
            </a:endParaRPr>
          </a:p>
          <a:p>
            <a:endParaRPr lang="en-US" sz="1350" dirty="0">
              <a:latin typeface="Garamond" panose="02020404030301010803" pitchFamily="18" charset="0"/>
            </a:endParaRPr>
          </a:p>
          <a:p>
            <a:endParaRPr lang="en-CA" sz="1350" dirty="0">
              <a:latin typeface="Garamond" panose="02020404030301010803" pitchFamily="18" charset="0"/>
            </a:endParaRPr>
          </a:p>
        </p:txBody>
      </p:sp>
      <p:sp>
        <p:nvSpPr>
          <p:cNvPr id="2" name="Rectangle 1">
            <a:extLst>
              <a:ext uri="{FF2B5EF4-FFF2-40B4-BE49-F238E27FC236}">
                <a16:creationId xmlns:a16="http://schemas.microsoft.com/office/drawing/2014/main" id="{8FFE6179-4169-ACEE-F571-A533663A902F}"/>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9" name="Picture 8">
            <a:extLst>
              <a:ext uri="{FF2B5EF4-FFF2-40B4-BE49-F238E27FC236}">
                <a16:creationId xmlns:a16="http://schemas.microsoft.com/office/drawing/2014/main" id="{15E50DEB-0680-900D-4CE1-7836C9A88987}"/>
              </a:ext>
            </a:extLst>
          </p:cNvPr>
          <p:cNvPicPr>
            <a:picLocks noChangeAspect="1"/>
          </p:cNvPicPr>
          <p:nvPr/>
        </p:nvPicPr>
        <p:blipFill>
          <a:blip r:embed="rId2"/>
          <a:stretch>
            <a:fillRect/>
          </a:stretch>
        </p:blipFill>
        <p:spPr>
          <a:xfrm>
            <a:off x="4260984" y="849931"/>
            <a:ext cx="6788016" cy="5855669"/>
          </a:xfrm>
          <a:prstGeom prst="rect">
            <a:avLst/>
          </a:prstGeom>
        </p:spPr>
      </p:pic>
    </p:spTree>
    <p:extLst>
      <p:ext uri="{BB962C8B-B14F-4D97-AF65-F5344CB8AC3E}">
        <p14:creationId xmlns:p14="http://schemas.microsoft.com/office/powerpoint/2010/main" val="171473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0931-C7CB-836E-222C-37F793664B8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A67644-3169-C5AD-738A-A93079289349}"/>
              </a:ext>
            </a:extLst>
          </p:cNvPr>
          <p:cNvSpPr>
            <a:spLocks noGrp="1"/>
          </p:cNvSpPr>
          <p:nvPr>
            <p:ph type="sldNum" sz="quarter" idx="12"/>
          </p:nvPr>
        </p:nvSpPr>
        <p:spPr/>
        <p:txBody>
          <a:bodyPr/>
          <a:lstStyle/>
          <a:p>
            <a:fld id="{8BA62B5F-555C-4FDB-BAA3-EB0E7917AA00}" type="slidenum">
              <a:rPr lang="en-US" smtClean="0"/>
              <a:pPr/>
              <a:t>8</a:t>
            </a:fld>
            <a:endParaRPr lang="en-US" dirty="0"/>
          </a:p>
        </p:txBody>
      </p:sp>
      <p:sp>
        <p:nvSpPr>
          <p:cNvPr id="6" name="Title 1">
            <a:extLst>
              <a:ext uri="{FF2B5EF4-FFF2-40B4-BE49-F238E27FC236}">
                <a16:creationId xmlns:a16="http://schemas.microsoft.com/office/drawing/2014/main" id="{DE6D312D-9360-44D2-9981-1A88D55A7F9F}"/>
              </a:ext>
            </a:extLst>
          </p:cNvPr>
          <p:cNvSpPr>
            <a:spLocks noGrp="1"/>
          </p:cNvSpPr>
          <p:nvPr>
            <p:ph type="title"/>
          </p:nvPr>
        </p:nvSpPr>
        <p:spPr>
          <a:xfrm>
            <a:off x="381000" y="152400"/>
            <a:ext cx="10668000" cy="575072"/>
          </a:xfrm>
          <a:solidFill>
            <a:schemeClr val="bg2">
              <a:lumMod val="25000"/>
            </a:schemeClr>
          </a:solidFill>
        </p:spPr>
        <p:txBody>
          <a:bodyPr/>
          <a:lstStyle/>
          <a:p>
            <a:r>
              <a:rPr lang="en-US" sz="3200" dirty="0">
                <a:solidFill>
                  <a:schemeClr val="accent4">
                    <a:lumMod val="75000"/>
                  </a:schemeClr>
                </a:solidFill>
                <a:latin typeface="Garamond" panose="02020404030301010803" pitchFamily="18" charset="0"/>
              </a:rPr>
              <a:t>DCDSB Qualifies to Adopt a Successor EDC By-law</a:t>
            </a:r>
          </a:p>
        </p:txBody>
      </p:sp>
      <p:sp>
        <p:nvSpPr>
          <p:cNvPr id="7" name="TextBox 6">
            <a:extLst>
              <a:ext uri="{FF2B5EF4-FFF2-40B4-BE49-F238E27FC236}">
                <a16:creationId xmlns:a16="http://schemas.microsoft.com/office/drawing/2014/main" id="{BE579B2D-88B5-E6D1-76CD-E02768D0C2F0}"/>
              </a:ext>
            </a:extLst>
          </p:cNvPr>
          <p:cNvSpPr txBox="1"/>
          <p:nvPr/>
        </p:nvSpPr>
        <p:spPr>
          <a:xfrm>
            <a:off x="381000" y="685800"/>
            <a:ext cx="2266950" cy="2439129"/>
          </a:xfrm>
          <a:prstGeom prst="rect">
            <a:avLst/>
          </a:prstGeom>
          <a:noFill/>
        </p:spPr>
        <p:txBody>
          <a:bodyPr wrap="square" rtlCol="0">
            <a:spAutoFit/>
          </a:bodyPr>
          <a:lstStyle/>
          <a:p>
            <a:endParaRPr lang="en-US" sz="1600" dirty="0">
              <a:latin typeface="Garamond" panose="02020404030301010803" pitchFamily="18" charset="0"/>
            </a:endParaRPr>
          </a:p>
          <a:p>
            <a:r>
              <a:rPr lang="en-US" sz="1600" dirty="0">
                <a:latin typeface="Garamond" panose="02020404030301010803" pitchFamily="18" charset="0"/>
              </a:rPr>
              <a:t>The DCDSB qualifies to adopt a successor EDC by-law on the basis of elementary enrolment in excess of capacity</a:t>
            </a:r>
          </a:p>
          <a:p>
            <a:endParaRPr lang="en-US" sz="1600" dirty="0">
              <a:latin typeface="Garamond" panose="02020404030301010803" pitchFamily="18" charset="0"/>
            </a:endParaRPr>
          </a:p>
          <a:p>
            <a:endParaRPr lang="en-US" sz="1350" dirty="0">
              <a:latin typeface="Garamond" panose="02020404030301010803" pitchFamily="18" charset="0"/>
            </a:endParaRPr>
          </a:p>
          <a:p>
            <a:endParaRPr lang="en-US" sz="1350" dirty="0">
              <a:latin typeface="Garamond" panose="02020404030301010803" pitchFamily="18" charset="0"/>
            </a:endParaRPr>
          </a:p>
          <a:p>
            <a:endParaRPr lang="en-CA" sz="1350" dirty="0">
              <a:latin typeface="Garamond" panose="02020404030301010803" pitchFamily="18" charset="0"/>
            </a:endParaRPr>
          </a:p>
        </p:txBody>
      </p:sp>
      <p:sp>
        <p:nvSpPr>
          <p:cNvPr id="2" name="Rectangle 1">
            <a:extLst>
              <a:ext uri="{FF2B5EF4-FFF2-40B4-BE49-F238E27FC236}">
                <a16:creationId xmlns:a16="http://schemas.microsoft.com/office/drawing/2014/main" id="{35FB44F3-9A93-1D0F-1FC8-525262B1BA0C}"/>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3" name="Picture 2">
            <a:extLst>
              <a:ext uri="{FF2B5EF4-FFF2-40B4-BE49-F238E27FC236}">
                <a16:creationId xmlns:a16="http://schemas.microsoft.com/office/drawing/2014/main" id="{E90C15BC-F370-F3EB-2188-48440B169218}"/>
              </a:ext>
            </a:extLst>
          </p:cNvPr>
          <p:cNvPicPr>
            <a:picLocks noChangeAspect="1"/>
          </p:cNvPicPr>
          <p:nvPr/>
        </p:nvPicPr>
        <p:blipFill>
          <a:blip r:embed="rId2"/>
          <a:stretch>
            <a:fillRect/>
          </a:stretch>
        </p:blipFill>
        <p:spPr>
          <a:xfrm>
            <a:off x="4495800" y="819408"/>
            <a:ext cx="6553200" cy="5809992"/>
          </a:xfrm>
          <a:prstGeom prst="rect">
            <a:avLst/>
          </a:prstGeom>
        </p:spPr>
      </p:pic>
    </p:spTree>
    <p:extLst>
      <p:ext uri="{BB962C8B-B14F-4D97-AF65-F5344CB8AC3E}">
        <p14:creationId xmlns:p14="http://schemas.microsoft.com/office/powerpoint/2010/main" val="131135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9988D0-90FC-7C37-2248-7BD932C09ED2}"/>
              </a:ext>
            </a:extLst>
          </p:cNvPr>
          <p:cNvSpPr>
            <a:spLocks noGrp="1"/>
          </p:cNvSpPr>
          <p:nvPr>
            <p:ph type="sldNum" sz="quarter" idx="12"/>
          </p:nvPr>
        </p:nvSpPr>
        <p:spPr/>
        <p:txBody>
          <a:bodyPr/>
          <a:lstStyle/>
          <a:p>
            <a:fld id="{8BA62B5F-555C-4FDB-BAA3-EB0E7917AA00}" type="slidenum">
              <a:rPr lang="en-US" smtClean="0"/>
              <a:pPr/>
              <a:t>9</a:t>
            </a:fld>
            <a:endParaRPr lang="en-US" dirty="0"/>
          </a:p>
        </p:txBody>
      </p:sp>
      <p:sp>
        <p:nvSpPr>
          <p:cNvPr id="7" name="Title 1">
            <a:extLst>
              <a:ext uri="{FF2B5EF4-FFF2-40B4-BE49-F238E27FC236}">
                <a16:creationId xmlns:a16="http://schemas.microsoft.com/office/drawing/2014/main" id="{90FE584E-2A20-B297-9FEE-81CACEE79381}"/>
              </a:ext>
            </a:extLst>
          </p:cNvPr>
          <p:cNvSpPr txBox="1">
            <a:spLocks noGrp="1"/>
          </p:cNvSpPr>
          <p:nvPr>
            <p:ph type="title"/>
          </p:nvPr>
        </p:nvSpPr>
        <p:spPr>
          <a:xfrm>
            <a:off x="457200" y="228600"/>
            <a:ext cx="10668000" cy="611154"/>
          </a:xfrm>
          <a:prstGeom prst="rect">
            <a:avLst/>
          </a:prstGeom>
          <a:solidFill>
            <a:schemeClr val="bg2">
              <a:lumMod val="25000"/>
            </a:schemeClr>
          </a:solidFill>
        </p:spPr>
        <p:txBody>
          <a:bodyPr vert="horz" lIns="68580" tIns="34290" rIns="68580" bIns="3429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dirty="0">
                <a:solidFill>
                  <a:schemeClr val="accent4">
                    <a:lumMod val="75000"/>
                  </a:schemeClr>
                </a:solidFill>
                <a:latin typeface="Garamond" panose="02020404030301010803" pitchFamily="18" charset="0"/>
              </a:rPr>
              <a:t>DDSB 15-YEAR EDC Projections</a:t>
            </a:r>
          </a:p>
        </p:txBody>
      </p:sp>
      <p:sp>
        <p:nvSpPr>
          <p:cNvPr id="8" name="TextBox 7">
            <a:extLst>
              <a:ext uri="{FF2B5EF4-FFF2-40B4-BE49-F238E27FC236}">
                <a16:creationId xmlns:a16="http://schemas.microsoft.com/office/drawing/2014/main" id="{B2676C21-692C-CFC1-EF0A-BB20AE143591}"/>
              </a:ext>
            </a:extLst>
          </p:cNvPr>
          <p:cNvSpPr txBox="1"/>
          <p:nvPr/>
        </p:nvSpPr>
        <p:spPr>
          <a:xfrm>
            <a:off x="457200" y="839754"/>
            <a:ext cx="9419845" cy="2477601"/>
          </a:xfrm>
          <a:prstGeom prst="rect">
            <a:avLst/>
          </a:prstGeom>
          <a:noFill/>
        </p:spPr>
        <p:txBody>
          <a:bodyPr wrap="square" rtlCol="0">
            <a:spAutoFit/>
          </a:bodyPr>
          <a:lstStyle/>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For the 2024/25 to 2038/39 forecast period, 94,223 new units  and 45.7 sq ft of non-residential GFA</a:t>
            </a:r>
          </a:p>
          <a:p>
            <a:pPr marL="285750" indent="-285750">
              <a:buClr>
                <a:schemeClr val="accent4">
                  <a:lumMod val="75000"/>
                </a:schemeClr>
              </a:buClr>
              <a:buFont typeface="Wingdings" panose="05000000000000000000" pitchFamily="2" charset="2"/>
              <a:buChar char="§"/>
            </a:pPr>
            <a:endParaRPr lang="en-US" sz="1600" dirty="0">
              <a:latin typeface="Garamond" panose="02020404030301010803" pitchFamily="18" charset="0"/>
            </a:endParaRPr>
          </a:p>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DDSB student data is spatially matched by elementary catchment area to MPAC data to determine the number of pupils per household that would be generated by the construction and occupancy of new homes, and would attend DDSB schools – pupil yields</a:t>
            </a:r>
          </a:p>
          <a:p>
            <a:pPr>
              <a:buClr>
                <a:schemeClr val="accent4">
                  <a:lumMod val="75000"/>
                </a:schemeClr>
              </a:buClr>
            </a:pPr>
            <a:endParaRPr lang="en-US" sz="1600" dirty="0">
              <a:latin typeface="Garamond" panose="02020404030301010803" pitchFamily="18" charset="0"/>
            </a:endParaRPr>
          </a:p>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The DDSB-specific &amp; density-specific pupil yields are applied to the housing forecast to determine the Requirements of New Development (ROND)</a:t>
            </a:r>
          </a:p>
          <a:p>
            <a:endParaRPr lang="en-US" sz="1350" dirty="0"/>
          </a:p>
          <a:p>
            <a:endParaRPr lang="en-CA" sz="1350" dirty="0"/>
          </a:p>
        </p:txBody>
      </p:sp>
      <p:sp>
        <p:nvSpPr>
          <p:cNvPr id="9" name="TextBox 8">
            <a:extLst>
              <a:ext uri="{FF2B5EF4-FFF2-40B4-BE49-F238E27FC236}">
                <a16:creationId xmlns:a16="http://schemas.microsoft.com/office/drawing/2014/main" id="{2B230011-4DE5-38E6-23A3-4D86A4C6E7F5}"/>
              </a:ext>
            </a:extLst>
          </p:cNvPr>
          <p:cNvSpPr txBox="1"/>
          <p:nvPr/>
        </p:nvSpPr>
        <p:spPr>
          <a:xfrm>
            <a:off x="457200" y="3201412"/>
            <a:ext cx="2286000" cy="3539430"/>
          </a:xfrm>
          <a:prstGeom prst="rect">
            <a:avLst/>
          </a:prstGeom>
          <a:noFill/>
        </p:spPr>
        <p:txBody>
          <a:bodyPr wrap="square" rtlCol="0">
            <a:spAutoFit/>
          </a:bodyPr>
          <a:lstStyle/>
          <a:p>
            <a:pPr marL="285750" indent="-285750">
              <a:buClr>
                <a:schemeClr val="accent4">
                  <a:lumMod val="75000"/>
                </a:schemeClr>
              </a:buClr>
              <a:buFont typeface="Wingdings" panose="05000000000000000000" pitchFamily="2" charset="2"/>
              <a:buChar char="§"/>
            </a:pPr>
            <a:r>
              <a:rPr lang="en-US" sz="1600" dirty="0">
                <a:latin typeface="Garamond" panose="02020404030301010803" pitchFamily="18" charset="0"/>
              </a:rPr>
              <a:t>The ROND, when added to the Existing Community enrolments </a:t>
            </a:r>
            <a:r>
              <a:rPr lang="en-CA" sz="1600" dirty="0">
                <a:latin typeface="Garamond" panose="02020404030301010803" pitchFamily="18" charset="0"/>
              </a:rPr>
              <a:t>equals total projected enrolment over the 2024/25 to 2038/39 forecast period</a:t>
            </a:r>
          </a:p>
          <a:p>
            <a:pPr marL="285750" indent="-285750">
              <a:buClr>
                <a:schemeClr val="accent4">
                  <a:lumMod val="75000"/>
                </a:schemeClr>
              </a:buClr>
              <a:buFont typeface="Wingdings" panose="05000000000000000000" pitchFamily="2" charset="2"/>
              <a:buChar char="§"/>
            </a:pPr>
            <a:endParaRPr lang="en-CA" sz="1600" dirty="0">
              <a:latin typeface="Garamond" panose="02020404030301010803" pitchFamily="18" charset="0"/>
            </a:endParaRPr>
          </a:p>
          <a:p>
            <a:pPr marL="285750" indent="-285750">
              <a:buClr>
                <a:schemeClr val="accent4">
                  <a:lumMod val="75000"/>
                </a:schemeClr>
              </a:buClr>
              <a:buFont typeface="Wingdings" panose="05000000000000000000" pitchFamily="2" charset="2"/>
              <a:buChar char="§"/>
            </a:pPr>
            <a:r>
              <a:rPr lang="en-CA" sz="1600" dirty="0">
                <a:latin typeface="Garamond" panose="02020404030301010803" pitchFamily="18" charset="0"/>
              </a:rPr>
              <a:t>Additional 17,903 elementary and 6,247 secondary pupils to be generated from 94,223 new dwellings.</a:t>
            </a:r>
            <a:endParaRPr lang="en-US" sz="1600" dirty="0">
              <a:latin typeface="Garamond" panose="02020404030301010803" pitchFamily="18" charset="0"/>
            </a:endParaRPr>
          </a:p>
        </p:txBody>
      </p:sp>
      <p:sp>
        <p:nvSpPr>
          <p:cNvPr id="2" name="Rectangle 1">
            <a:extLst>
              <a:ext uri="{FF2B5EF4-FFF2-40B4-BE49-F238E27FC236}">
                <a16:creationId xmlns:a16="http://schemas.microsoft.com/office/drawing/2014/main" id="{F181F35C-9E4E-F9A7-389D-CE7F95EEB77E}"/>
              </a:ext>
            </a:extLst>
          </p:cNvPr>
          <p:cNvSpPr/>
          <p:nvPr/>
        </p:nvSpPr>
        <p:spPr>
          <a:xfrm rot="16200000">
            <a:off x="9444861" y="2759324"/>
            <a:ext cx="4668780" cy="369332"/>
          </a:xfrm>
          <a:prstGeom prst="rect">
            <a:avLst/>
          </a:prstGeom>
        </p:spPr>
        <p:txBody>
          <a:bodyPr wrap="square">
            <a:spAutoFit/>
          </a:bodyPr>
          <a:lstStyle/>
          <a:p>
            <a:r>
              <a:rPr lang="en-CA" b="1" dirty="0">
                <a:solidFill>
                  <a:srgbClr val="B9C55F"/>
                </a:solidFill>
                <a:latin typeface="Garamond" panose="02020404030301010803" pitchFamily="18" charset="0"/>
              </a:rPr>
              <a:t>QUADRANT ADVISORY GROUP &amp; PSTGI </a:t>
            </a:r>
            <a:endParaRPr lang="en-CA" dirty="0"/>
          </a:p>
        </p:txBody>
      </p:sp>
      <p:pic>
        <p:nvPicPr>
          <p:cNvPr id="13" name="Picture 12">
            <a:extLst>
              <a:ext uri="{FF2B5EF4-FFF2-40B4-BE49-F238E27FC236}">
                <a16:creationId xmlns:a16="http://schemas.microsoft.com/office/drawing/2014/main" id="{3B3F7163-3813-FF30-F9A4-9FA8E766FEE0}"/>
              </a:ext>
            </a:extLst>
          </p:cNvPr>
          <p:cNvPicPr>
            <a:picLocks noChangeAspect="1"/>
          </p:cNvPicPr>
          <p:nvPr/>
        </p:nvPicPr>
        <p:blipFill>
          <a:blip r:embed="rId2"/>
          <a:stretch>
            <a:fillRect/>
          </a:stretch>
        </p:blipFill>
        <p:spPr>
          <a:xfrm>
            <a:off x="2971800" y="2971800"/>
            <a:ext cx="8153400" cy="3769042"/>
          </a:xfrm>
          <a:prstGeom prst="rect">
            <a:avLst/>
          </a:prstGeom>
        </p:spPr>
      </p:pic>
    </p:spTree>
    <p:extLst>
      <p:ext uri="{BB962C8B-B14F-4D97-AF65-F5344CB8AC3E}">
        <p14:creationId xmlns:p14="http://schemas.microsoft.com/office/powerpoint/2010/main" val="1628308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meresco 1">
      <a:dk1>
        <a:srgbClr val="000000"/>
      </a:dk1>
      <a:lt1>
        <a:srgbClr val="FFFFFF"/>
      </a:lt1>
      <a:dk2>
        <a:srgbClr val="434342"/>
      </a:dk2>
      <a:lt2>
        <a:srgbClr val="CDD7D9"/>
      </a:lt2>
      <a:accent1>
        <a:srgbClr val="8E8E8D"/>
      </a:accent1>
      <a:accent2>
        <a:srgbClr val="00853F"/>
      </a:accent2>
      <a:accent3>
        <a:srgbClr val="97CE8B"/>
      </a:accent3>
      <a:accent4>
        <a:srgbClr val="D4DB90"/>
      </a:accent4>
      <a:accent5>
        <a:srgbClr val="0065A4"/>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22173</TotalTime>
  <Words>2320</Words>
  <Application>Microsoft Office PowerPoint</Application>
  <PresentationFormat>Widescreen</PresentationFormat>
  <Paragraphs>216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Garamond</vt:lpstr>
      <vt:lpstr>Wingdings</vt:lpstr>
      <vt:lpstr>Adjacency</vt:lpstr>
      <vt:lpstr>      Education Development Charges  Joint Successor By-law Public Meeting   </vt:lpstr>
      <vt:lpstr>Overview of Education Development Charges</vt:lpstr>
      <vt:lpstr>EEDC Successor By-law Consideration</vt:lpstr>
      <vt:lpstr>PowerPoint Presentation</vt:lpstr>
      <vt:lpstr>EDC Review Area Map –  Secondary Panel</vt:lpstr>
      <vt:lpstr> Education Development Charges Process</vt:lpstr>
      <vt:lpstr>DDSB Qualifies to Adopt a Successor EDC By-law</vt:lpstr>
      <vt:lpstr>DCDSB Qualifies to Adopt a Successor EDC By-law</vt:lpstr>
      <vt:lpstr>DDSB 15-YEAR EDC Projections</vt:lpstr>
      <vt:lpstr>DCDSB 15-YEAR EDC Projections</vt:lpstr>
      <vt:lpstr>EDC-eligible Costs </vt:lpstr>
      <vt:lpstr>Alternative Projects Supporting Housing Affordability</vt:lpstr>
      <vt:lpstr>Growth-related Pupils to be Accommodated in Existing Capacity</vt:lpstr>
      <vt:lpstr>DDSB Proposed  Net Education Land Costs (NELC)</vt:lpstr>
      <vt:lpstr>DCDSB Proposed  Net Education Land Costs (NELC)</vt:lpstr>
      <vt:lpstr>DDSB EDC Proposed Rates</vt:lpstr>
      <vt:lpstr>DDSB Financial Impacts </vt:lpstr>
      <vt:lpstr>DCDSB EDC Proposed Rates</vt:lpstr>
      <vt:lpstr>DCDSB Financial Impacts </vt:lpstr>
      <vt:lpstr>Next Steps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Clarke</dc:creator>
  <cp:lastModifiedBy>Cynthia Clarke</cp:lastModifiedBy>
  <cp:revision>1337</cp:revision>
  <cp:lastPrinted>2018-01-23T00:36:16Z</cp:lastPrinted>
  <dcterms:created xsi:type="dcterms:W3CDTF">2013-09-16T21:09:53Z</dcterms:created>
  <dcterms:modified xsi:type="dcterms:W3CDTF">2024-02-12T15:20:35Z</dcterms:modified>
</cp:coreProperties>
</file>