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71" r:id="rId4"/>
    <p:sldId id="266" r:id="rId5"/>
    <p:sldId id="259" r:id="rId6"/>
    <p:sldId id="260" r:id="rId7"/>
    <p:sldId id="261" r:id="rId8"/>
    <p:sldId id="262" r:id="rId9"/>
    <p:sldId id="263" r:id="rId10"/>
    <p:sldId id="270" r:id="rId11"/>
    <p:sldId id="272" r:id="rId12"/>
    <p:sldId id="273" r:id="rId13"/>
    <p:sldId id="274" r:id="rId14"/>
    <p:sldId id="265" r:id="rId15"/>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iA6EdmfSl1wnIu3AxnoqlA==" hashData="UMrfu9pxpqGKnqWElV7Mnydi/y1oDCquhkkdzYE9NuCEchPp19sGP5/xm0e8JGVNLWpmOqPPqrB56+xEm89pag=="/>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8" roundtripDataSignature="AMtx7mgsHQMCC1y4cHZbwswG7AW8i++b1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VIKA MATHUR" initials="DM" lastIdx="1" clrIdx="0">
    <p:extLst>
      <p:ext uri="{19B8F6BF-5375-455C-9EA6-DF929625EA0E}">
        <p15:presenceInfo xmlns:p15="http://schemas.microsoft.com/office/powerpoint/2012/main" userId="S::da209610@DDSB.CA::8e89df62-bfea-43bb-adde-b63269c73f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40" autoAdjust="0"/>
  </p:normalViewPr>
  <p:slideViewPr>
    <p:cSldViewPr snapToGrid="0">
      <p:cViewPr varScale="1">
        <p:scale>
          <a:sx n="115" d="100"/>
          <a:sy n="115" d="100"/>
        </p:scale>
        <p:origin x="312" y="108"/>
      </p:cViewPr>
      <p:guideLst/>
    </p:cSldViewPr>
  </p:slideViewPr>
  <p:notesTextViewPr>
    <p:cViewPr>
      <p:scale>
        <a:sx n="1" d="1"/>
        <a:sy n="1" d="1"/>
      </p:scale>
      <p:origin x="0" y="0"/>
    </p:cViewPr>
  </p:notesTextViewPr>
  <p:sorterViewPr>
    <p:cViewPr>
      <p:scale>
        <a:sx n="100" d="100"/>
        <a:sy n="100" d="100"/>
      </p:scale>
      <p:origin x="0" y="-2835"/>
    </p:cViewPr>
  </p:sorterViewPr>
  <p:notesViewPr>
    <p:cSldViewPr snapToGrid="0">
      <p:cViewPr>
        <p:scale>
          <a:sx n="100" d="100"/>
          <a:sy n="100" d="100"/>
        </p:scale>
        <p:origin x="1581" y="-113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ewsinteractives.cbc.ca/longform-single/beyond-94?&amp;cta=1"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locallove.ca/issues/land-acknowledgements-uncovering-an-oral-history-of-tkaronto/"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572029" y="4386739"/>
            <a:ext cx="5866342" cy="5422900"/>
          </a:xfrm>
          <a:prstGeom prst="rect">
            <a:avLst/>
          </a:prstGeom>
          <a:noFill/>
          <a:ln>
            <a:noFill/>
          </a:ln>
        </p:spPr>
        <p:txBody>
          <a:bodyPr spcFirstLastPara="1" wrap="square" lIns="93162" tIns="93162" rIns="93162" bIns="93162" anchor="t" anchorCtr="0">
            <a:noAutofit/>
          </a:bodyPr>
          <a:lstStyle/>
          <a:p>
            <a:pPr marL="0" indent="0">
              <a:buNone/>
            </a:pPr>
            <a:r>
              <a:rPr lang="en-CA" dirty="0"/>
              <a:t>We want to welcome you to the FSL Review of Programs Virtual Public Consultation Session.  </a:t>
            </a:r>
          </a:p>
          <a:p>
            <a:pPr marL="0" indent="0">
              <a:buNone/>
            </a:pPr>
            <a:endParaRPr lang="en-CA" dirty="0"/>
          </a:p>
          <a:p>
            <a:pPr marL="0" indent="0">
              <a:buNone/>
            </a:pPr>
            <a:r>
              <a:rPr lang="en-CA" dirty="0"/>
              <a:t>We are truly living in unprecedented where were have had to learn new ways of being… so this is a first for me, and perhaps many of you… a session with over 1000 guests.  </a:t>
            </a:r>
          </a:p>
          <a:p>
            <a:pPr marL="0" indent="0">
              <a:buNone/>
            </a:pPr>
            <a:endParaRPr lang="en-CA" dirty="0"/>
          </a:p>
          <a:p>
            <a:pPr marL="0" indent="0">
              <a:buNone/>
            </a:pPr>
            <a:r>
              <a:rPr lang="en-CA" dirty="0"/>
              <a:t>We thank you for taking the time out of your busy schedules to discuss the future of our French as a Second Language (FSL)  at Durham District School Board</a:t>
            </a:r>
          </a:p>
          <a:p>
            <a:pPr marL="0" indent="0">
              <a:buNone/>
            </a:pPr>
            <a:endParaRPr lang="en-CA" dirty="0"/>
          </a:p>
          <a:p>
            <a:pPr marL="0" indent="0">
              <a:buNone/>
            </a:pPr>
            <a:r>
              <a:rPr lang="en-CA" dirty="0"/>
              <a:t>We have a short presentation that we would like to share with you to give you some context to our FSL programming here at DDSB.  </a:t>
            </a:r>
          </a:p>
          <a:p>
            <a:pPr marL="0" indent="0">
              <a:buNone/>
            </a:pPr>
            <a:endParaRPr lang="en-CA" dirty="0"/>
          </a:p>
          <a:p>
            <a:pPr marL="0" indent="0">
              <a:buNone/>
            </a:pPr>
            <a:r>
              <a:rPr lang="en-CA" dirty="0"/>
              <a:t>Before we begin with our Land Acknowledgement, I want you to hold off on asking questions until the presentation has ended.  You will have an opportunity to post your written questions in the Q and A box after the presentation.  This will make it much easier for us to manage.</a:t>
            </a:r>
          </a:p>
          <a:p>
            <a:pPr marL="0" indent="0">
              <a:buNone/>
            </a:pPr>
            <a:endParaRPr lang="en-CA" dirty="0"/>
          </a:p>
          <a:p>
            <a:pPr marL="0" indent="0">
              <a:buNone/>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61766" indent="0">
              <a:buNone/>
            </a:pPr>
            <a:r>
              <a:rPr lang="en-CA" dirty="0"/>
              <a:t>Themes began to take shape as ideas were supported  and these are some of the ideas that we have addressed already:  </a:t>
            </a:r>
          </a:p>
          <a:p>
            <a:pPr marL="161766" indent="0">
              <a:buNone/>
            </a:pPr>
            <a:endParaRPr lang="en-CA" dirty="0"/>
          </a:p>
          <a:p>
            <a:pPr marL="161766" indent="0">
              <a:buNone/>
            </a:pPr>
            <a:r>
              <a:rPr lang="en-CA" dirty="0"/>
              <a:t>Dual track and single track</a:t>
            </a:r>
          </a:p>
          <a:p>
            <a:r>
              <a:rPr lang="en-CA" dirty="0"/>
              <a:t>Then the English stream will not be ‘second place”, affecting such things as the student and teacher morale and classroom locations </a:t>
            </a:r>
          </a:p>
          <a:p>
            <a:r>
              <a:rPr lang="en-CA" dirty="0"/>
              <a:t>Second bullet – this is important because students have a right to be in their home school, and not moved due to an optional FSL program”</a:t>
            </a:r>
          </a:p>
          <a:p>
            <a:pPr marL="161766" indent="0">
              <a:buNone/>
            </a:pPr>
            <a:endParaRPr lang="en-CA" dirty="0"/>
          </a:p>
          <a:p>
            <a:pPr marL="161766" indent="0">
              <a:buNone/>
            </a:pPr>
            <a:r>
              <a:rPr lang="en-CA" dirty="0"/>
              <a:t>Core French</a:t>
            </a:r>
          </a:p>
          <a:p>
            <a:r>
              <a:rPr lang="en-CA" dirty="0"/>
              <a:t>Second quote:  each student needs access to the teacher’s time and support</a:t>
            </a:r>
          </a:p>
        </p:txBody>
      </p:sp>
    </p:spTree>
    <p:extLst>
      <p:ext uri="{BB962C8B-B14F-4D97-AF65-F5344CB8AC3E}">
        <p14:creationId xmlns:p14="http://schemas.microsoft.com/office/powerpoint/2010/main" val="3277114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CA" dirty="0"/>
              <a:t>Course Selection</a:t>
            </a:r>
          </a:p>
          <a:p>
            <a:r>
              <a:rPr lang="en-CA" dirty="0"/>
              <a:t>FI only to be told that school may not have enough FI credits to earn an FI diploma due to French course no longer being offered</a:t>
            </a:r>
          </a:p>
          <a:p>
            <a:endParaRPr lang="en-CA" dirty="0"/>
          </a:p>
          <a:p>
            <a:pPr marL="161766" indent="0">
              <a:buNone/>
            </a:pPr>
            <a:r>
              <a:rPr lang="en-CA" dirty="0"/>
              <a:t>Resources – Human</a:t>
            </a:r>
          </a:p>
          <a:p>
            <a:pPr marL="465887" indent="-304121"/>
            <a:r>
              <a:rPr lang="en-CA" dirty="0"/>
              <a:t>Students cannot become bilingual unless they have proper role models to emulate</a:t>
            </a:r>
          </a:p>
          <a:p>
            <a:pPr marL="465887" indent="-304121"/>
            <a:r>
              <a:rPr lang="en-CA" dirty="0"/>
              <a:t>Two FI children 8 years apart, the level of instruction and language has deteriorated across the board </a:t>
            </a:r>
          </a:p>
          <a:p>
            <a:pPr marL="465887" indent="-304121"/>
            <a:endParaRPr lang="en-CA" dirty="0"/>
          </a:p>
          <a:p>
            <a:pPr marL="161766" indent="0">
              <a:buNone/>
            </a:pPr>
            <a:r>
              <a:rPr lang="en-CA" dirty="0"/>
              <a:t>Curriculum</a:t>
            </a:r>
          </a:p>
          <a:p>
            <a:pPr marL="465887" indent="-304121"/>
            <a:r>
              <a:rPr lang="en-CA" dirty="0"/>
              <a:t>LLI small group program in reading and writing help for French which is similarly offered in English; students in French need extra help just as the English students</a:t>
            </a:r>
          </a:p>
        </p:txBody>
      </p:sp>
    </p:spTree>
    <p:extLst>
      <p:ext uri="{BB962C8B-B14F-4D97-AF65-F5344CB8AC3E}">
        <p14:creationId xmlns:p14="http://schemas.microsoft.com/office/powerpoint/2010/main" val="343250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033082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171319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CA" dirty="0"/>
              <a:t>After our second Virtual Consultation on October 8</a:t>
            </a:r>
            <a:r>
              <a:rPr lang="en-CA" baseline="30000" dirty="0"/>
              <a:t>th</a:t>
            </a:r>
            <a:r>
              <a:rPr lang="en-CA" dirty="0"/>
              <a:t> , you will receive a link to the YouTube presentation as well as a link to a survey that will give you further opportunity to express your opinion/address some of the issues that you heard here tonight.  </a:t>
            </a:r>
            <a:endParaRPr dirty="0"/>
          </a:p>
        </p:txBody>
      </p:sp>
      <p:sp>
        <p:nvSpPr>
          <p:cNvPr id="142" name="Google Shape;142;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CA" dirty="0"/>
              <a:t>land acknowledgements are </a:t>
            </a:r>
            <a:r>
              <a:rPr lang="en-CA" dirty="0">
                <a:hlinkClick r:id="rId3"/>
              </a:rPr>
              <a:t>a necessary first step</a:t>
            </a:r>
            <a:r>
              <a:rPr lang="en-CA" dirty="0"/>
              <a:t> toward honouring the original occupants of this land . They also help us recognize and respect Indigenous peoples’ inherent kinship beliefs when it comes to the </a:t>
            </a:r>
            <a:r>
              <a:rPr lang="en-CA" dirty="0">
                <a:hlinkClick r:id="rId4"/>
              </a:rPr>
              <a:t>land</a:t>
            </a:r>
            <a:r>
              <a:rPr lang="en-CA" dirty="0"/>
              <a:t>, especially since those beliefs were restricted for so long.</a:t>
            </a:r>
          </a:p>
          <a:p>
            <a:pPr marL="0" indent="0">
              <a:buNone/>
            </a:pPr>
            <a:endParaRPr lang="en-CA" dirty="0"/>
          </a:p>
        </p:txBody>
      </p:sp>
      <p:sp>
        <p:nvSpPr>
          <p:cNvPr id="89" name="Google Shape;89;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61766" indent="0">
              <a:buNone/>
            </a:pPr>
            <a:r>
              <a:rPr lang="en-CA" dirty="0"/>
              <a:t>We want to recognize our school trustees for Whitby and Oshawa</a:t>
            </a:r>
          </a:p>
          <a:p>
            <a:pPr marL="161766" indent="0">
              <a:buNone/>
            </a:pPr>
            <a:r>
              <a:rPr lang="en-CA" dirty="0"/>
              <a:t>Whitby:  </a:t>
            </a:r>
          </a:p>
          <a:p>
            <a:pPr marL="161766" indent="0">
              <a:buNone/>
            </a:pPr>
            <a:r>
              <a:rPr lang="en-CA" dirty="0"/>
              <a:t>Trustee Niki Lundquist, Township of Whitby</a:t>
            </a:r>
          </a:p>
          <a:p>
            <a:pPr marL="161766" indent="0">
              <a:buNone/>
            </a:pPr>
            <a:r>
              <a:rPr lang="en-CA" dirty="0"/>
              <a:t>Trustee Christine Thatcher, Township of Whitby</a:t>
            </a:r>
          </a:p>
          <a:p>
            <a:pPr marL="161766" indent="0">
              <a:buNone/>
            </a:pPr>
            <a:r>
              <a:rPr lang="en-CA" dirty="0"/>
              <a:t>Trustee Scott Templeton, Township of Whitby</a:t>
            </a:r>
          </a:p>
          <a:p>
            <a:pPr marL="161766" indent="0">
              <a:buNone/>
            </a:pPr>
            <a:endParaRPr lang="en-CA" dirty="0"/>
          </a:p>
          <a:p>
            <a:pPr marL="161766" indent="0">
              <a:buNone/>
            </a:pPr>
            <a:r>
              <a:rPr lang="en-CA" dirty="0"/>
              <a:t>Trustee Michael Barrett, City of Oshawa</a:t>
            </a:r>
          </a:p>
          <a:p>
            <a:pPr marL="161766" indent="0">
              <a:buNone/>
            </a:pPr>
            <a:r>
              <a:rPr lang="en-CA" dirty="0"/>
              <a:t>Trustee Darlene Forbes, City of Oshawa</a:t>
            </a:r>
          </a:p>
          <a:p>
            <a:pPr marL="161766" indent="0">
              <a:buNone/>
            </a:pPr>
            <a:r>
              <a:rPr lang="en-CA" dirty="0"/>
              <a:t>Trustee Ashley Noble, City of Oshawa</a:t>
            </a:r>
          </a:p>
          <a:p>
            <a:pPr marL="161766" indent="0">
              <a:buNone/>
            </a:pPr>
            <a:endParaRPr lang="en-CA" dirty="0"/>
          </a:p>
          <a:p>
            <a:pPr marL="161766" indent="0">
              <a:buNone/>
            </a:pPr>
            <a:r>
              <a:rPr lang="en-CA" dirty="0"/>
              <a:t>The most important responsibility of </a:t>
            </a:r>
            <a:r>
              <a:rPr lang="en-CA" b="1" dirty="0"/>
              <a:t>school board Trustees</a:t>
            </a:r>
            <a:r>
              <a:rPr lang="en-CA" dirty="0"/>
              <a:t> is to work with their communities to improve student achievement all of our schools. ... </a:t>
            </a:r>
          </a:p>
          <a:p>
            <a:pPr marL="161766" indent="0">
              <a:buNone/>
            </a:pPr>
            <a:endParaRPr lang="en-CA" dirty="0"/>
          </a:p>
          <a:p>
            <a:pPr marL="161766" indent="0">
              <a:buNone/>
            </a:pPr>
            <a:r>
              <a:rPr lang="en-CA" dirty="0"/>
              <a:t>We value and welcome your presence with us tonight.</a:t>
            </a:r>
          </a:p>
        </p:txBody>
      </p:sp>
    </p:spTree>
    <p:extLst>
      <p:ext uri="{BB962C8B-B14F-4D97-AF65-F5344CB8AC3E}">
        <p14:creationId xmlns:p14="http://schemas.microsoft.com/office/powerpoint/2010/main" val="2994862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701040" y="4130120"/>
            <a:ext cx="5807922" cy="4469050"/>
          </a:xfrm>
          <a:prstGeom prst="rect">
            <a:avLst/>
          </a:prstGeom>
          <a:noFill/>
          <a:ln>
            <a:noFill/>
          </a:ln>
        </p:spPr>
        <p:txBody>
          <a:bodyPr spcFirstLastPara="1" wrap="square" lIns="93162" tIns="93162" rIns="93162" bIns="93162" anchor="t" anchorCtr="0">
            <a:noAutofit/>
          </a:bodyPr>
          <a:lstStyle/>
          <a:p>
            <a:pPr marL="0" indent="0">
              <a:buNone/>
            </a:pPr>
            <a:r>
              <a:rPr lang="en-CA" dirty="0"/>
              <a:t>Aligned with the overarching vision, three main goals to support this vision</a:t>
            </a:r>
          </a:p>
          <a:p>
            <a:pPr marL="0" indent="0">
              <a:buNone/>
            </a:pPr>
            <a:endParaRPr lang="en-CA" dirty="0"/>
          </a:p>
          <a:p>
            <a:pPr marL="0" indent="0">
              <a:buNone/>
            </a:pPr>
            <a:r>
              <a:rPr lang="en-CA" dirty="0"/>
              <a:t>Read them:</a:t>
            </a:r>
          </a:p>
          <a:p>
            <a:pPr marL="0" indent="0">
              <a:buNone/>
            </a:pPr>
            <a:endParaRPr lang="en-CA" dirty="0"/>
          </a:p>
          <a:p>
            <a:pPr marL="0" indent="0">
              <a:buNone/>
            </a:pPr>
            <a:r>
              <a:rPr lang="en-CA" dirty="0"/>
              <a:t>All decisions made for the French Department should be filtered through these three goals.</a:t>
            </a:r>
          </a:p>
          <a:p>
            <a:pPr marL="0" indent="0">
              <a:buNone/>
            </a:pPr>
            <a:endParaRPr lang="en-CA" dirty="0"/>
          </a:p>
        </p:txBody>
      </p:sp>
      <p:sp>
        <p:nvSpPr>
          <p:cNvPr id="89" name="Google Shape;89;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6118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CA" dirty="0"/>
              <a:t>Student across Ontario commonly choose among three options:  Core French, Extended French and French Immersion.  </a:t>
            </a:r>
          </a:p>
          <a:p>
            <a:pPr marL="0" indent="0">
              <a:buNone/>
            </a:pPr>
            <a:endParaRPr lang="en-CA" dirty="0"/>
          </a:p>
          <a:p>
            <a:pPr marL="0" indent="0">
              <a:buNone/>
            </a:pPr>
            <a:r>
              <a:rPr lang="en-CA" dirty="0"/>
              <a:t>DDSB offers two models:  Core French and French Immersion</a:t>
            </a:r>
          </a:p>
          <a:p>
            <a:pPr marL="0" indent="0">
              <a:buNone/>
            </a:pPr>
            <a:r>
              <a:rPr lang="en-CA" dirty="0"/>
              <a:t>Core French enrolment is compulsory in elementary grades and is usually offered in Grades 4-8.</a:t>
            </a:r>
          </a:p>
          <a:p>
            <a:pPr marL="0" indent="0">
              <a:buNone/>
            </a:pPr>
            <a:endParaRPr lang="en-CA" dirty="0"/>
          </a:p>
          <a:p>
            <a:pPr marL="0" indent="0">
              <a:buNone/>
            </a:pPr>
            <a:r>
              <a:rPr lang="en-CA" dirty="0"/>
              <a:t>Ontario students in Core French must have accumulated a minimum of 600 hours of French instruction by the end of Grade 8. One French credit for the Ontario Secondary School Diploma (OSSD) is mandatory. Students usually satisfy that requirement in Grade 9.</a:t>
            </a:r>
          </a:p>
          <a:p>
            <a:pPr marL="0" indent="0">
              <a:buNone/>
            </a:pPr>
            <a:endParaRPr lang="en-CA" dirty="0"/>
          </a:p>
          <a:p>
            <a:pPr marL="0" indent="0">
              <a:buNone/>
            </a:pPr>
            <a:r>
              <a:rPr lang="en-CA" dirty="0"/>
              <a:t>Students can take French as a subject from Grades 9 - 12. </a:t>
            </a:r>
          </a:p>
          <a:p>
            <a:pPr marL="0" indent="0">
              <a:buNone/>
            </a:pPr>
            <a:endParaRPr lang="en-CA" dirty="0"/>
          </a:p>
          <a:p>
            <a:pPr marL="0" indent="0">
              <a:buNone/>
            </a:pPr>
            <a:r>
              <a:rPr lang="en-CA" dirty="0"/>
              <a:t>Elementary school Core French enrolment remains steady but drops significantly between Grades 9 and 10.  By grade 12, we have 90% attrition rate</a:t>
            </a:r>
          </a:p>
          <a:p>
            <a:pPr marL="0" indent="0">
              <a:buNone/>
            </a:pPr>
            <a:endParaRPr lang="en-CA" dirty="0"/>
          </a:p>
          <a:p>
            <a:pPr marL="0" indent="0">
              <a:buNone/>
            </a:pPr>
            <a:r>
              <a:rPr lang="en-CA" dirty="0"/>
              <a:t>FI is more intense. In FI, students learn French as a subject and French serves as the language of instruction in two or more other subjects. </a:t>
            </a:r>
          </a:p>
          <a:p>
            <a:pPr marL="0" indent="0">
              <a:buNone/>
            </a:pPr>
            <a:endParaRPr lang="en-CA" dirty="0"/>
          </a:p>
          <a:p>
            <a:pPr marL="0" indent="0">
              <a:buNone/>
            </a:pPr>
            <a:r>
              <a:rPr lang="en-CA" dirty="0"/>
              <a:t>In Ontario, FI students have accumulated a minimum of 3800 hours of French instruction by the end of Grade 8.</a:t>
            </a:r>
          </a:p>
          <a:p>
            <a:pPr marL="0" indent="0">
              <a:buNone/>
            </a:pPr>
            <a:endParaRPr lang="en-CA" dirty="0"/>
          </a:p>
          <a:p>
            <a:pPr marL="0" indent="0">
              <a:buNone/>
            </a:pPr>
            <a:r>
              <a:rPr lang="en-CA" dirty="0"/>
              <a:t>At the secondary level, FI students will acquire 10 credits in which French serves as the language of instruction: four are for FSL (language) courses, six are for other subjects. The school grants a certificate in French Immersion to students who complete the program at graduation.</a:t>
            </a:r>
          </a:p>
          <a:p>
            <a:pPr marL="0" indent="0">
              <a:buNone/>
            </a:pPr>
            <a:endParaRPr lang="en-CA" dirty="0"/>
          </a:p>
          <a:p>
            <a:pPr marL="0" indent="0">
              <a:buNone/>
            </a:pPr>
            <a:r>
              <a:rPr lang="en-CA" dirty="0"/>
              <a:t>Entry into FI programs has been rising steadily over the decades in Canada and in Ontario.  However, by the end of grade 12, DDSB has an attrition rate of 85%</a:t>
            </a:r>
          </a:p>
          <a:p>
            <a:pPr marL="0" indent="0">
              <a:buNone/>
            </a:pPr>
            <a:endParaRPr lang="en-CA" dirty="0"/>
          </a:p>
          <a:p>
            <a:pPr marL="0" indent="0">
              <a:buNone/>
            </a:pPr>
            <a:r>
              <a:rPr lang="en-CA" dirty="0"/>
              <a:t>Within French Immersion, DDSB offers two models of delivery :  dual track and single-track schools; 10 dual track elementary schools and 7 single track French Immersion elementary school.  This year we have added the DDSB@Home French Immersion school.  In the secondary panel there are 7 dual track secondary schools.  There are no single track French immersion schools at the secondary level</a:t>
            </a:r>
          </a:p>
          <a:p>
            <a:pPr marL="0" indent="0">
              <a:buNone/>
            </a:pPr>
            <a:endParaRPr lang="en-CA" dirty="0"/>
          </a:p>
          <a:p>
            <a:pPr marL="0" indent="0">
              <a:buNone/>
            </a:pPr>
            <a:r>
              <a:rPr lang="en-CA" dirty="0"/>
              <a:t>Last  year we had 28, 405 students in Core French and 13, 169 students in French Immersion Programs In our Board, French Immersion is open to all students who would like to be in the program:  There is no cap or lottery – it is an open enrolment program</a:t>
            </a:r>
          </a:p>
          <a:p>
            <a:pPr marL="0" indent="0">
              <a:buNone/>
            </a:pPr>
            <a:endParaRPr lang="en-CA" dirty="0"/>
          </a:p>
        </p:txBody>
      </p:sp>
      <p:sp>
        <p:nvSpPr>
          <p:cNvPr id="101" name="Google Shape;101;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161766" indent="0">
              <a:buNone/>
            </a:pPr>
            <a:r>
              <a:rPr lang="en-CA" dirty="0"/>
              <a:t>why is the DDSB engaging in an FSL Review of its programs – we want to examine challenges and success of the two programs.  We know that for organizations to flourish and for continual improve there must always be an process for self-reflection and self-assessment.</a:t>
            </a:r>
          </a:p>
          <a:p>
            <a:pPr marL="161766" indent="0">
              <a:buNone/>
            </a:pPr>
            <a:endParaRPr lang="en-CA" dirty="0"/>
          </a:p>
          <a:p>
            <a:pPr marL="161766" indent="0">
              <a:buNone/>
            </a:pPr>
            <a:r>
              <a:rPr lang="en-CA" dirty="0"/>
              <a:t>So we are conducting comprehensive environmental scan of our FSL programs:  analysing data, looking at trends and pattern in DDSB and other boards, focus groups, surveys to identify program needs and recommend strategies for moving forward with improvements to our programs.</a:t>
            </a:r>
          </a:p>
          <a:p>
            <a:pPr marL="161766" indent="0">
              <a:buNone/>
            </a:pPr>
            <a:endParaRPr lang="en-CA" dirty="0"/>
          </a:p>
          <a:p>
            <a:pPr marL="161766" indent="0">
              <a:buNone/>
            </a:pPr>
            <a:r>
              <a:rPr lang="en-CA" dirty="0"/>
              <a:t>We will examine trends and patterns in enrolment, attrition, achievement, </a:t>
            </a:r>
          </a:p>
          <a:p>
            <a:pPr marL="161766" indent="0">
              <a:buNone/>
            </a:pPr>
            <a:r>
              <a:rPr lang="en-CA" dirty="0"/>
              <a:t>FI Enrolment pressures in dual track school – English track greatly declining  – splits through the grades, students moving through the grades with the same group of students, staffing pressured with declining enrolment; meanwhile FI growth contributes to issues of equity and inclusiveness </a:t>
            </a:r>
          </a:p>
          <a:p>
            <a:pPr marL="161766" indent="0">
              <a:buNone/>
            </a:pPr>
            <a:endParaRPr lang="en-CA" dirty="0"/>
          </a:p>
          <a:p>
            <a:pPr marL="161766"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t>We also want to look at FSL attrition rates:  in grade 9 core French last year we had an enrolment of 1385 students, but in grade12 of the same year the number of students completing core French was 439 – 90% attrition rate form the number of student who began grade 9 four years earlier   The data for French immersion is similar:  grade 1:  1056, Grade 8: 733 and by grade 12 we have 400 students.  We want to explore the reasons for this attrition rate.  And we know that you, perhaps, may be able to give us some insight into this aspect</a:t>
            </a:r>
          </a:p>
          <a:p>
            <a:pPr marL="161766" indent="0">
              <a:buNone/>
            </a:pPr>
            <a:endParaRPr lang="en-CA" dirty="0"/>
          </a:p>
          <a:p>
            <a:pPr marL="161766" indent="0">
              <a:buNone/>
            </a:pPr>
            <a:endParaRPr lang="en-CA" dirty="0"/>
          </a:p>
          <a:p>
            <a:pPr marL="161766" indent="0">
              <a:buNone/>
            </a:pPr>
            <a:r>
              <a:rPr lang="en-CA" dirty="0"/>
              <a:t>We also experiencing enrolment pressures in dual track schools as enrolment In the English Stream is reduced due to the interest in French Immersion.  As students leave SK, most parents are opting for the FI program in the school</a:t>
            </a:r>
          </a:p>
          <a:p>
            <a:pPr marL="161766" indent="0">
              <a:buNone/>
            </a:pPr>
            <a:endParaRPr lang="en-CA" dirty="0"/>
          </a:p>
          <a:p>
            <a:pPr marL="161766" indent="0">
              <a:buNone/>
            </a:pPr>
            <a:endParaRPr lang="en-CA" dirty="0"/>
          </a:p>
          <a:p>
            <a:pPr marL="161766" indent="0">
              <a:buNone/>
            </a:pPr>
            <a:r>
              <a:rPr lang="en-CA" dirty="0"/>
              <a:t>Both core and FI programs are experiencing teacher shortage – this is an issue across the province and in Canada. It is not just a DDSB issue.  Supply and demand is a huge issue.  Some boards have limited capacity to access FI though various means:  capping and lotteries</a:t>
            </a:r>
          </a:p>
          <a:p>
            <a:pPr marL="161766" indent="0">
              <a:buNone/>
            </a:pPr>
            <a:endParaRPr lang="en-CA" dirty="0"/>
          </a:p>
          <a:p>
            <a:pPr marL="161766" indent="0">
              <a:buNone/>
            </a:pPr>
            <a:endParaRPr lang="en-CA" dirty="0"/>
          </a:p>
          <a:p>
            <a:pPr marL="161766" indent="0">
              <a:buNone/>
            </a:pPr>
            <a:r>
              <a:rPr lang="en-CA" dirty="0"/>
              <a:t>Other areas that the review will examine equity of access for all students:  ELL,  accommodating students with special needs - these leads nicely into our next slide</a:t>
            </a:r>
          </a:p>
          <a:p>
            <a:pPr marL="0" indent="0">
              <a:buNone/>
            </a:pPr>
            <a:endParaRPr dirty="0"/>
          </a:p>
        </p:txBody>
      </p:sp>
      <p:sp>
        <p:nvSpPr>
          <p:cNvPr id="110" name="Google Shape;110;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6: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lvl="0"/>
            <a:r>
              <a:rPr lang="en-CA" sz="1100" b="0" i="0" u="none" strike="noStrike" cap="none" dirty="0">
                <a:solidFill>
                  <a:srgbClr val="000000"/>
                </a:solidFill>
                <a:effectLst/>
                <a:latin typeface="Arial"/>
                <a:ea typeface="Arial"/>
                <a:cs typeface="Arial"/>
                <a:sym typeface="Arial"/>
              </a:rPr>
              <a:t>FSL programs are for all students</a:t>
            </a:r>
            <a:endParaRPr lang="en-CA" sz="1000" b="0" i="0" u="none" strike="noStrike" cap="none" dirty="0">
              <a:solidFill>
                <a:srgbClr val="000000"/>
              </a:solidFill>
              <a:effectLst/>
              <a:latin typeface="Arial"/>
              <a:ea typeface="Arial"/>
              <a:cs typeface="Arial"/>
              <a:sym typeface="Arial"/>
            </a:endParaRPr>
          </a:p>
          <a:p>
            <a:pPr lvl="0"/>
            <a:r>
              <a:rPr lang="en-CA" sz="1100" b="0" i="0" u="none" strike="noStrike" cap="none" dirty="0">
                <a:solidFill>
                  <a:srgbClr val="000000"/>
                </a:solidFill>
                <a:effectLst/>
                <a:latin typeface="Arial"/>
                <a:ea typeface="Arial"/>
                <a:cs typeface="Arial"/>
                <a:sym typeface="Arial"/>
              </a:rPr>
              <a:t>The lack of students with special education needs and ELLs in French programs across Ontario promoted the Ministry of Education to address this in issue.  In 2015, the Ontario Ministry of Education issued a report found in the document that you see on your screen as part of the Ministry’s ongoing commitment to strengthen FSL education with regards to inclusion of all students</a:t>
            </a:r>
            <a:endParaRPr lang="en-CA" sz="1000" b="0" i="0" u="none" strike="noStrike" cap="none" dirty="0">
              <a:solidFill>
                <a:srgbClr val="000000"/>
              </a:solidFill>
              <a:effectLst/>
              <a:latin typeface="Arial"/>
              <a:ea typeface="Arial"/>
              <a:cs typeface="Arial"/>
              <a:sym typeface="Arial"/>
            </a:endParaRPr>
          </a:p>
          <a:p>
            <a:pPr lvl="0"/>
            <a:r>
              <a:rPr lang="en-CA" sz="1100" b="0" i="0" u="none" strike="noStrike" cap="none" dirty="0">
                <a:solidFill>
                  <a:srgbClr val="000000"/>
                </a:solidFill>
                <a:effectLst/>
                <a:latin typeface="Arial"/>
                <a:ea typeface="Arial"/>
                <a:cs typeface="Arial"/>
                <a:sym typeface="Arial"/>
              </a:rPr>
              <a:t>19% student ID in all schools</a:t>
            </a:r>
            <a:endParaRPr lang="en-CA" sz="1000" b="0" i="0" u="none" strike="noStrike" cap="none" dirty="0">
              <a:solidFill>
                <a:srgbClr val="000000"/>
              </a:solidFill>
              <a:effectLst/>
              <a:latin typeface="Arial"/>
              <a:ea typeface="Arial"/>
              <a:cs typeface="Arial"/>
              <a:sym typeface="Arial"/>
            </a:endParaRPr>
          </a:p>
          <a:p>
            <a:pPr lvl="0"/>
            <a:r>
              <a:rPr lang="en-CA" sz="1100" b="0" i="0" u="none" strike="noStrike" cap="none" dirty="0">
                <a:solidFill>
                  <a:srgbClr val="000000"/>
                </a:solidFill>
                <a:effectLst/>
                <a:latin typeface="Arial"/>
                <a:ea typeface="Arial"/>
                <a:cs typeface="Arial"/>
                <a:sym typeface="Arial"/>
              </a:rPr>
              <a:t>6% in FI schools</a:t>
            </a:r>
            <a:endParaRPr lang="en-CA" sz="1000" b="0" i="0" u="none" strike="noStrike" cap="none" dirty="0">
              <a:solidFill>
                <a:srgbClr val="000000"/>
              </a:solidFill>
              <a:effectLst/>
              <a:latin typeface="Arial"/>
              <a:ea typeface="Arial"/>
              <a:cs typeface="Arial"/>
              <a:sym typeface="Arial"/>
            </a:endParaRPr>
          </a:p>
          <a:p>
            <a:pPr lvl="0"/>
            <a:r>
              <a:rPr lang="en-CA" sz="1100" b="0" i="0" u="none" strike="noStrike" cap="none" dirty="0">
                <a:solidFill>
                  <a:srgbClr val="000000"/>
                </a:solidFill>
                <a:effectLst/>
                <a:latin typeface="Arial"/>
                <a:ea typeface="Arial"/>
                <a:cs typeface="Arial"/>
                <a:sym typeface="Arial"/>
              </a:rPr>
              <a:t>25% in dual track schools</a:t>
            </a:r>
            <a:endParaRPr lang="en-CA" sz="1000" b="0" i="0" u="none" strike="noStrike" cap="none" dirty="0">
              <a:solidFill>
                <a:srgbClr val="000000"/>
              </a:solidFill>
              <a:effectLst/>
              <a:latin typeface="Arial"/>
              <a:ea typeface="Arial"/>
              <a:cs typeface="Arial"/>
              <a:sym typeface="Arial"/>
            </a:endParaRPr>
          </a:p>
          <a:p>
            <a:pPr lvl="0"/>
            <a:r>
              <a:rPr lang="en-US" sz="1100" b="1" i="0" u="none" strike="noStrike" cap="none" dirty="0">
                <a:solidFill>
                  <a:srgbClr val="000000"/>
                </a:solidFill>
                <a:effectLst/>
                <a:latin typeface="Arial"/>
                <a:ea typeface="Arial"/>
                <a:cs typeface="Arial"/>
                <a:sym typeface="Arial"/>
              </a:rPr>
              <a:t>Dual Track FI schools have a disproportionally higher percentage of students with an IEP in the English program compared to the DDSB as a whole: </a:t>
            </a:r>
            <a:r>
              <a:rPr lang="en-US" sz="1100" b="1" i="1" u="none" strike="noStrike" cap="none" dirty="0">
                <a:solidFill>
                  <a:srgbClr val="000000"/>
                </a:solidFill>
                <a:effectLst/>
                <a:latin typeface="Arial"/>
                <a:ea typeface="Arial"/>
                <a:cs typeface="Arial"/>
                <a:sym typeface="Arial"/>
              </a:rPr>
              <a:t>25% Dual Track English with IEP vs 19% DDSB English with IEP    </a:t>
            </a:r>
            <a:endParaRPr lang="en-CA" dirty="0">
              <a:effectLst/>
            </a:endParaRPr>
          </a:p>
          <a:p>
            <a:pPr lvl="0"/>
            <a:r>
              <a:rPr lang="en-US" sz="1100" b="1" i="0" u="none" strike="noStrike" cap="none" dirty="0">
                <a:solidFill>
                  <a:srgbClr val="000000"/>
                </a:solidFill>
                <a:effectLst/>
                <a:latin typeface="Arial"/>
                <a:ea typeface="Arial"/>
                <a:cs typeface="Arial"/>
                <a:sym typeface="Arial"/>
              </a:rPr>
              <a:t>Both DDSB as a whole and the Dual Track FI schools have a disproportionally higher percentage of students with IEP’s in the English program compared to the FI program: </a:t>
            </a:r>
            <a:r>
              <a:rPr lang="en-US" sz="1100" b="1" i="1" u="none" strike="noStrike" cap="none" dirty="0">
                <a:solidFill>
                  <a:srgbClr val="000000"/>
                </a:solidFill>
                <a:effectLst/>
                <a:latin typeface="Arial"/>
                <a:ea typeface="Arial"/>
                <a:cs typeface="Arial"/>
                <a:sym typeface="Arial"/>
              </a:rPr>
              <a:t>13% more DDSB English students with an IEP than DDSB French Immersion students and 19% more Dual Track English students with an IEP than Dual Track French Immersion students</a:t>
            </a:r>
            <a:endParaRPr lang="en-CA" dirty="0">
              <a:effectLst/>
            </a:endParaRPr>
          </a:p>
          <a:p>
            <a:r>
              <a:rPr lang="en-CA" sz="1100" b="0" i="0" u="none" strike="noStrike" cap="none" dirty="0">
                <a:solidFill>
                  <a:srgbClr val="000000"/>
                </a:solidFill>
                <a:effectLst/>
                <a:latin typeface="Arial"/>
                <a:ea typeface="Arial"/>
                <a:cs typeface="Arial"/>
                <a:sym typeface="Arial"/>
              </a:rPr>
              <a:t> </a:t>
            </a:r>
            <a:endParaRPr lang="en-CA" sz="1000" b="0" i="0" u="none" strike="noStrike" cap="none" dirty="0">
              <a:solidFill>
                <a:srgbClr val="000000"/>
              </a:solidFill>
              <a:effectLst/>
              <a:latin typeface="Arial"/>
              <a:ea typeface="Arial"/>
              <a:cs typeface="Arial"/>
              <a:sym typeface="Arial"/>
            </a:endParaRPr>
          </a:p>
          <a:p>
            <a:pPr lvl="0"/>
            <a:r>
              <a:rPr lang="en-CA" sz="1100" b="0" i="0" u="none" strike="noStrike" cap="none" dirty="0">
                <a:solidFill>
                  <a:srgbClr val="000000"/>
                </a:solidFill>
                <a:effectLst/>
                <a:latin typeface="Arial"/>
                <a:ea typeface="Arial"/>
                <a:cs typeface="Arial"/>
                <a:sym typeface="Arial"/>
              </a:rPr>
              <a:t>The foundation to these two documents is the knowledge, that:  </a:t>
            </a:r>
            <a:endParaRPr lang="en-CA" sz="1000" b="0" i="0" u="none" strike="noStrike" cap="none" dirty="0">
              <a:solidFill>
                <a:srgbClr val="000000"/>
              </a:solidFill>
              <a:effectLst/>
              <a:latin typeface="Arial"/>
              <a:ea typeface="Arial"/>
              <a:cs typeface="Arial"/>
              <a:sym typeface="Arial"/>
            </a:endParaRPr>
          </a:p>
          <a:p>
            <a:pPr lvl="1"/>
            <a:r>
              <a:rPr lang="en-CA" sz="1100" b="0" i="0" u="none" strike="noStrike" cap="none" dirty="0">
                <a:solidFill>
                  <a:srgbClr val="000000"/>
                </a:solidFill>
                <a:effectLst/>
                <a:latin typeface="Arial"/>
                <a:ea typeface="Arial"/>
                <a:cs typeface="Arial"/>
                <a:sym typeface="Arial"/>
              </a:rPr>
              <a:t>All students can succeed</a:t>
            </a:r>
            <a:endParaRPr lang="en-CA" sz="1000" b="0" i="0" u="none" strike="noStrike" cap="none" dirty="0">
              <a:solidFill>
                <a:srgbClr val="000000"/>
              </a:solidFill>
              <a:effectLst/>
              <a:latin typeface="Arial"/>
              <a:ea typeface="Arial"/>
              <a:cs typeface="Arial"/>
              <a:sym typeface="Arial"/>
            </a:endParaRPr>
          </a:p>
          <a:p>
            <a:pPr lvl="1"/>
            <a:r>
              <a:rPr lang="en-CA" sz="1100" b="0" i="0" u="none" strike="noStrike" cap="none" dirty="0">
                <a:solidFill>
                  <a:srgbClr val="000000"/>
                </a:solidFill>
                <a:effectLst/>
                <a:latin typeface="Arial"/>
                <a:ea typeface="Arial"/>
                <a:cs typeface="Arial"/>
                <a:sym typeface="Arial"/>
              </a:rPr>
              <a:t>Teacher meeting individual student need in FSL as in other English subjects</a:t>
            </a:r>
            <a:endParaRPr lang="en-CA" sz="1000" b="0" i="0" u="none" strike="noStrike" cap="none" dirty="0">
              <a:solidFill>
                <a:srgbClr val="000000"/>
              </a:solidFill>
              <a:effectLst/>
              <a:latin typeface="Arial"/>
              <a:ea typeface="Arial"/>
              <a:cs typeface="Arial"/>
              <a:sym typeface="Arial"/>
            </a:endParaRPr>
          </a:p>
          <a:p>
            <a:pPr lvl="1"/>
            <a:r>
              <a:rPr lang="en-CA" sz="1100" b="0" i="0" u="none" strike="noStrike" cap="none" dirty="0">
                <a:solidFill>
                  <a:srgbClr val="000000"/>
                </a:solidFill>
                <a:effectLst/>
                <a:latin typeface="Arial"/>
                <a:ea typeface="Arial"/>
                <a:cs typeface="Arial"/>
                <a:sym typeface="Arial"/>
              </a:rPr>
              <a:t>Success comes in many forms – different pathways to success</a:t>
            </a:r>
            <a:endParaRPr lang="en-CA" sz="1000" b="0" i="0" u="none" strike="noStrike" cap="none" dirty="0">
              <a:solidFill>
                <a:srgbClr val="000000"/>
              </a:solidFill>
              <a:effectLst/>
              <a:latin typeface="Arial"/>
              <a:ea typeface="Arial"/>
              <a:cs typeface="Arial"/>
              <a:sym typeface="Arial"/>
            </a:endParaRPr>
          </a:p>
          <a:p>
            <a:pPr lvl="1"/>
            <a:r>
              <a:rPr lang="en-CA" sz="1100" b="0" i="0" u="none" strike="noStrike" cap="none" dirty="0">
                <a:solidFill>
                  <a:srgbClr val="000000"/>
                </a:solidFill>
                <a:effectLst/>
                <a:latin typeface="Arial"/>
                <a:ea typeface="Arial"/>
                <a:cs typeface="Arial"/>
                <a:sym typeface="Arial"/>
              </a:rPr>
              <a:t>Ontario’s equity plan – all students, parents and community members are welcomed and respected – this is extended to the curriculum as well</a:t>
            </a:r>
            <a:endParaRPr lang="en-CA" sz="1000" b="0" i="0" u="none" strike="noStrike" cap="none" dirty="0">
              <a:solidFill>
                <a:srgbClr val="000000"/>
              </a:solidFill>
              <a:effectLst/>
              <a:latin typeface="Arial"/>
              <a:ea typeface="Arial"/>
              <a:cs typeface="Arial"/>
              <a:sym typeface="Arial"/>
            </a:endParaRPr>
          </a:p>
          <a:p>
            <a:pPr marL="0" indent="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7: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161766" indent="0">
              <a:buNone/>
            </a:pPr>
            <a:endParaRPr lang="en-CA" dirty="0"/>
          </a:p>
          <a:p>
            <a:pPr marL="161766" indent="0">
              <a:buNone/>
            </a:pPr>
            <a:r>
              <a:rPr lang="en-CA" dirty="0"/>
              <a:t>The ministry also published a document Welcoming English Language Learners into FSL programs</a:t>
            </a:r>
          </a:p>
          <a:p>
            <a:pPr marL="161766" indent="0">
              <a:buNone/>
            </a:pPr>
            <a:endParaRPr lang="en-CA" dirty="0"/>
          </a:p>
          <a:p>
            <a:pPr marL="161766" indent="0">
              <a:buNone/>
            </a:pPr>
            <a:r>
              <a:rPr lang="en-CA" dirty="0"/>
              <a:t>The same premise applied to students with special needs applies in this case as well</a:t>
            </a:r>
          </a:p>
          <a:p>
            <a:pPr marL="161766" indent="0">
              <a:buNone/>
            </a:pPr>
            <a:endParaRPr lang="en-CA" dirty="0"/>
          </a:p>
          <a:p>
            <a:pPr marL="161766" indent="0">
              <a:buNone/>
            </a:pPr>
            <a:r>
              <a:rPr lang="en-CA" dirty="0"/>
              <a:t>We know that prior language learning can facilitate and accelerate further language learning</a:t>
            </a:r>
          </a:p>
          <a:p>
            <a:pPr marL="161766" indent="0">
              <a:buNone/>
            </a:pPr>
            <a:endParaRPr lang="en-CA" dirty="0"/>
          </a:p>
          <a:p>
            <a:pPr marL="161766" indent="0">
              <a:buNone/>
            </a:pPr>
            <a:r>
              <a:rPr lang="en-CA" dirty="0"/>
              <a:t>Many ELLs are motived and excel in FSL</a:t>
            </a:r>
          </a:p>
          <a:p>
            <a:pPr marL="0" indent="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CA" dirty="0"/>
              <a:t>WordCloud of all Thoughts by all Participants in Family Thoughtexchange</a:t>
            </a:r>
          </a:p>
          <a:p>
            <a:pPr marL="0" indent="0">
              <a:buNone/>
            </a:pPr>
            <a:endParaRPr lang="en-CA" dirty="0"/>
          </a:p>
          <a:p>
            <a:pPr marL="0" indent="0">
              <a:buNone/>
            </a:pPr>
            <a:r>
              <a:rPr lang="en-CA" dirty="0"/>
              <a:t>We conducted a community and family thoughtexchange which is crowdsourcing that helps us gather information from the community.  Participants were asked to share their ideas in response to an open-ended question:  </a:t>
            </a:r>
            <a:r>
              <a:rPr lang="en-CA" b="1" i="1" dirty="0"/>
              <a:t>Share your thoughts, ideas, and suggestions on how the DDSB can meet FSL programming needs while balancing the needs of all students for high quality inclusive education</a:t>
            </a:r>
            <a:r>
              <a:rPr lang="en-CA" dirty="0"/>
              <a:t>.  </a:t>
            </a:r>
          </a:p>
          <a:p>
            <a:pPr marL="0" indent="0">
              <a:buNone/>
            </a:pPr>
            <a:endParaRPr lang="en-CA" dirty="0"/>
          </a:p>
          <a:p>
            <a:pPr marL="0" indent="0">
              <a:buNone/>
            </a:pPr>
            <a:r>
              <a:rPr lang="en-CA" dirty="0"/>
              <a:t>We had 3001 participants, 2,444 thoughts and 55, 736 star ratings.  Once thoughts were shared, participants were asked to rate the thoughts that others provided on a scale of 1-5 stars based on how much they agreed with the ideas or how important they thought it was.  </a:t>
            </a:r>
          </a:p>
          <a:p>
            <a:pPr marL="0" indent="0">
              <a:buNone/>
            </a:pPr>
            <a:endParaRPr lang="en-CA" dirty="0"/>
          </a:p>
          <a:p>
            <a:pPr marL="0" indent="0">
              <a:buNone/>
            </a:pPr>
            <a:r>
              <a:rPr lang="en-CA" dirty="0"/>
              <a:t>this graphic, a word cloud demonstrates for us the thoughts that came up frequently.   </a:t>
            </a:r>
          </a:p>
          <a:p>
            <a:pPr marL="0" indent="0">
              <a:buNone/>
            </a:pPr>
            <a:endParaRPr lang="en-CA" dirty="0"/>
          </a:p>
          <a:p>
            <a:pPr marL="0" indent="0">
              <a:buNone/>
            </a:pPr>
            <a:r>
              <a:rPr lang="en-CA" dirty="0"/>
              <a:t>The larger the word, the more frequent the thought or idea.  You can see from the graphic the variety of the words: courses – secondary, resources; speak, </a:t>
            </a:r>
          </a:p>
          <a:p>
            <a:pPr marL="0" indent="0">
              <a:buNone/>
            </a:pPr>
            <a:endParaRPr lang="en-CA" dirty="0"/>
          </a:p>
          <a:p>
            <a:pPr marL="0" indent="0">
              <a:buNone/>
            </a:pPr>
            <a:r>
              <a:rPr lang="en-CA" dirty="0"/>
              <a:t>The thoughtexchange gave us ideas of the concerns, issues, successes that the community values and the survey that will follow the two consultation sessions will allow you to dig deeper in these areas.   </a:t>
            </a:r>
          </a:p>
          <a:p>
            <a:pPr marL="0" indent="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 name="Google Shape;1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 name="Google Shape;1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 name="Google Shape;2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 name="Google Shape;28;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0" name="Google Shape;3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1" name="Google Shape;3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0" name="Google Shape;4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1" name="Google Shape;4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4" name="Google Shape;6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88901" y="-88900"/>
            <a:ext cx="12433665" cy="7073900"/>
          </a:xfrm>
          <a:prstGeom prst="rect">
            <a:avLst/>
          </a:prstGeom>
          <a:noFill/>
          <a:ln>
            <a:noFill/>
          </a:ln>
        </p:spPr>
      </p:pic>
      <p:sp>
        <p:nvSpPr>
          <p:cNvPr id="85" name="Google Shape;85;p1" descr="DDSB French as a Second Language (FSL) Review of Programs&#10;"/>
          <p:cNvSpPr txBox="1">
            <a:spLocks noGrp="1"/>
          </p:cNvSpPr>
          <p:nvPr>
            <p:ph type="ctrTitle"/>
          </p:nvPr>
        </p:nvSpPr>
        <p:spPr>
          <a:xfrm>
            <a:off x="1524000" y="5054600"/>
            <a:ext cx="9144000" cy="6858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5400"/>
              <a:buFont typeface="Calibri"/>
              <a:buNone/>
            </a:pPr>
            <a:r>
              <a:rPr lang="en-CA" sz="2800" b="1" dirty="0">
                <a:solidFill>
                  <a:srgbClr val="4CC0B3"/>
                </a:solidFill>
                <a:latin typeface="Verdana"/>
                <a:ea typeface="Verdana"/>
                <a:cs typeface="Verdana"/>
                <a:sym typeface="Verdana"/>
              </a:rPr>
              <a:t>DDSB FRENCH AS A SECOND LANGUAGE (FSL) REVIEW OF PROGRAMS</a:t>
            </a:r>
            <a:endParaRPr sz="2800" b="1" dirty="0">
              <a:solidFill>
                <a:srgbClr val="4CC0B3"/>
              </a:solidFill>
              <a:latin typeface="Verdana"/>
              <a:ea typeface="Verdana"/>
              <a:cs typeface="Verdana"/>
              <a:sym typeface="Verdana"/>
            </a:endParaRPr>
          </a:p>
        </p:txBody>
      </p:sp>
      <p:sp>
        <p:nvSpPr>
          <p:cNvPr id="86" name="Google Shape;86;p1" descr="June 2020"/>
          <p:cNvSpPr txBox="1">
            <a:spLocks noGrp="1"/>
          </p:cNvSpPr>
          <p:nvPr>
            <p:ph type="subTitle" idx="1"/>
          </p:nvPr>
        </p:nvSpPr>
        <p:spPr>
          <a:xfrm>
            <a:off x="1524000" y="5862638"/>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CA" b="1">
                <a:solidFill>
                  <a:srgbClr val="B15B99"/>
                </a:solidFill>
                <a:latin typeface="Verdana"/>
                <a:ea typeface="Verdana"/>
                <a:cs typeface="Verdana"/>
                <a:sym typeface="Verdana"/>
              </a:rPr>
              <a:t>OCTOBER </a:t>
            </a:r>
            <a:r>
              <a:rPr lang="en-CA" b="1" dirty="0">
                <a:solidFill>
                  <a:srgbClr val="B15B99"/>
                </a:solidFill>
                <a:latin typeface="Verdana"/>
                <a:ea typeface="Verdana"/>
                <a:cs typeface="Verdana"/>
                <a:sym typeface="Verdana"/>
              </a:rPr>
              <a:t>2020</a:t>
            </a:r>
            <a:endParaRPr b="1" dirty="0">
              <a:solidFill>
                <a:srgbClr val="B15B99"/>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C5BF9-E4A5-4DC3-885C-4E867CDFC60C}"/>
              </a:ext>
            </a:extLst>
          </p:cNvPr>
          <p:cNvSpPr>
            <a:spLocks noGrp="1"/>
          </p:cNvSpPr>
          <p:nvPr>
            <p:ph type="title"/>
          </p:nvPr>
        </p:nvSpPr>
        <p:spPr>
          <a:xfrm>
            <a:off x="838200" y="930031"/>
            <a:ext cx="10515600" cy="760657"/>
          </a:xfrm>
        </p:spPr>
        <p:txBody>
          <a:bodyPr/>
          <a:lstStyle/>
          <a:p>
            <a:r>
              <a:rPr lang="en-CA" dirty="0"/>
              <a:t> </a:t>
            </a:r>
            <a:r>
              <a:rPr lang="en-CA" b="1" dirty="0">
                <a:solidFill>
                  <a:schemeClr val="accent6"/>
                </a:solidFill>
              </a:rPr>
              <a:t>Community Thoughtexchange…You spoke!</a:t>
            </a:r>
          </a:p>
        </p:txBody>
      </p:sp>
      <p:sp>
        <p:nvSpPr>
          <p:cNvPr id="3" name="Text Placeholder 2">
            <a:extLst>
              <a:ext uri="{FF2B5EF4-FFF2-40B4-BE49-F238E27FC236}">
                <a16:creationId xmlns:a16="http://schemas.microsoft.com/office/drawing/2014/main" id="{BA8818D9-7F4A-4E00-9A34-4F3C6E8587D3}"/>
              </a:ext>
            </a:extLst>
          </p:cNvPr>
          <p:cNvSpPr>
            <a:spLocks noGrp="1"/>
          </p:cNvSpPr>
          <p:nvPr>
            <p:ph type="body" idx="1"/>
          </p:nvPr>
        </p:nvSpPr>
        <p:spPr>
          <a:xfrm>
            <a:off x="838200" y="1563077"/>
            <a:ext cx="10515600" cy="4613886"/>
          </a:xfrm>
        </p:spPr>
        <p:txBody>
          <a:bodyPr/>
          <a:lstStyle/>
          <a:p>
            <a:pPr marL="114300" indent="0">
              <a:buNone/>
            </a:pPr>
            <a:r>
              <a:rPr lang="en-CA" u="sng" dirty="0"/>
              <a:t>Dual Track and Single Track</a:t>
            </a:r>
          </a:p>
          <a:p>
            <a:pPr marL="114300" indent="0">
              <a:buNone/>
            </a:pPr>
            <a:r>
              <a:rPr lang="en-CA" dirty="0"/>
              <a:t>“French Immersion is a wonderful program.  It needs to be immersed in a single stream Environment leaving no one disadvantaged.”</a:t>
            </a:r>
          </a:p>
          <a:p>
            <a:pPr marL="114300" indent="0">
              <a:buNone/>
            </a:pPr>
            <a:r>
              <a:rPr lang="en-CA" dirty="0"/>
              <a:t>“Distribute the FSL students properly within each district, do not move English students from home schools to accommodate”</a:t>
            </a:r>
          </a:p>
          <a:p>
            <a:pPr marL="114300" indent="0">
              <a:buNone/>
            </a:pPr>
            <a:r>
              <a:rPr lang="en-CA" u="sng" dirty="0"/>
              <a:t>Core French</a:t>
            </a:r>
          </a:p>
          <a:p>
            <a:pPr marL="114300" indent="0">
              <a:buNone/>
            </a:pPr>
            <a:r>
              <a:rPr lang="en-CA" dirty="0"/>
              <a:t>“…having the entire school for one French teacher is not productive.  Consider a couple of teachers that split the job”</a:t>
            </a:r>
          </a:p>
          <a:p>
            <a:pPr marL="114300" indent="0">
              <a:buNone/>
            </a:pPr>
            <a:r>
              <a:rPr lang="en-CA" dirty="0"/>
              <a:t>“special care should be taken to not overload FSL Classes with 30 students”</a:t>
            </a:r>
          </a:p>
        </p:txBody>
      </p:sp>
    </p:spTree>
    <p:extLst>
      <p:ext uri="{BB962C8B-B14F-4D97-AF65-F5344CB8AC3E}">
        <p14:creationId xmlns:p14="http://schemas.microsoft.com/office/powerpoint/2010/main" val="1788722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93892-4F5B-4F68-8BB6-63D04A0785D4}"/>
              </a:ext>
            </a:extLst>
          </p:cNvPr>
          <p:cNvSpPr>
            <a:spLocks noGrp="1"/>
          </p:cNvSpPr>
          <p:nvPr>
            <p:ph type="title"/>
          </p:nvPr>
        </p:nvSpPr>
        <p:spPr>
          <a:xfrm>
            <a:off x="838200" y="922215"/>
            <a:ext cx="10515600" cy="768473"/>
          </a:xfrm>
        </p:spPr>
        <p:txBody>
          <a:bodyPr/>
          <a:lstStyle/>
          <a:p>
            <a:r>
              <a:rPr lang="en-CA" b="1" dirty="0">
                <a:solidFill>
                  <a:schemeClr val="accent6"/>
                </a:solidFill>
              </a:rPr>
              <a:t>Community Thoughtexchange…You spoke!</a:t>
            </a:r>
            <a:endParaRPr lang="en-CA" dirty="0"/>
          </a:p>
        </p:txBody>
      </p:sp>
      <p:sp>
        <p:nvSpPr>
          <p:cNvPr id="3" name="Text Placeholder 2">
            <a:extLst>
              <a:ext uri="{FF2B5EF4-FFF2-40B4-BE49-F238E27FC236}">
                <a16:creationId xmlns:a16="http://schemas.microsoft.com/office/drawing/2014/main" id="{D7E1DAFF-B8F4-41A1-AA2D-D1D79F8F38B2}"/>
              </a:ext>
            </a:extLst>
          </p:cNvPr>
          <p:cNvSpPr>
            <a:spLocks noGrp="1"/>
          </p:cNvSpPr>
          <p:nvPr>
            <p:ph type="body" idx="1"/>
          </p:nvPr>
        </p:nvSpPr>
        <p:spPr>
          <a:xfrm>
            <a:off x="807308" y="1614616"/>
            <a:ext cx="10515600" cy="4570585"/>
          </a:xfrm>
        </p:spPr>
        <p:txBody>
          <a:bodyPr/>
          <a:lstStyle/>
          <a:p>
            <a:pPr marL="114300" indent="0">
              <a:buNone/>
            </a:pPr>
            <a:r>
              <a:rPr lang="en-CA" u="sng" dirty="0"/>
              <a:t>Course Selection – Secondary FI</a:t>
            </a:r>
          </a:p>
          <a:p>
            <a:pPr marL="114300" indent="0">
              <a:buNone/>
            </a:pPr>
            <a:r>
              <a:rPr lang="en-CA" dirty="0"/>
              <a:t>“FI Course selection is lacking for Grades 11 and 12 students”</a:t>
            </a:r>
          </a:p>
          <a:p>
            <a:pPr marL="114300" indent="0">
              <a:buNone/>
            </a:pPr>
            <a:r>
              <a:rPr lang="en-CA" u="sng" dirty="0"/>
              <a:t>Resources – Human</a:t>
            </a:r>
          </a:p>
          <a:p>
            <a:pPr marL="114300" indent="0">
              <a:buNone/>
            </a:pPr>
            <a:r>
              <a:rPr lang="en-CA" dirty="0"/>
              <a:t>“attract and retain high quality French speaking teachers”</a:t>
            </a:r>
          </a:p>
          <a:p>
            <a:pPr marL="114300" indent="0">
              <a:buNone/>
            </a:pPr>
            <a:r>
              <a:rPr lang="en-CA" dirty="0"/>
              <a:t>“the program is inferior to where it was in prior years”</a:t>
            </a:r>
          </a:p>
          <a:p>
            <a:pPr marL="114300" indent="0">
              <a:buNone/>
            </a:pPr>
            <a:r>
              <a:rPr lang="en-CA" u="sng" dirty="0"/>
              <a:t>Resources – Curriculum Supports</a:t>
            </a:r>
          </a:p>
          <a:p>
            <a:pPr marL="114300" indent="0">
              <a:buNone/>
            </a:pPr>
            <a:r>
              <a:rPr lang="en-CA" dirty="0"/>
              <a:t>“leveled books made available in the classroom, provided by the board, so teachers have consistent resources to support the students”</a:t>
            </a:r>
          </a:p>
          <a:p>
            <a:pPr marL="114300" indent="0">
              <a:buNone/>
            </a:pPr>
            <a:r>
              <a:rPr lang="en-CA" dirty="0"/>
              <a:t>“Resources for parents of FI students to prepare/support students”</a:t>
            </a:r>
          </a:p>
          <a:p>
            <a:pPr marL="114300" indent="0">
              <a:buNone/>
            </a:pPr>
            <a:endParaRPr lang="en-CA" dirty="0"/>
          </a:p>
        </p:txBody>
      </p:sp>
    </p:spTree>
    <p:extLst>
      <p:ext uri="{BB962C8B-B14F-4D97-AF65-F5344CB8AC3E}">
        <p14:creationId xmlns:p14="http://schemas.microsoft.com/office/powerpoint/2010/main" val="2008849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72B58-DFAF-4266-9B8D-E24CB984E78C}"/>
              </a:ext>
            </a:extLst>
          </p:cNvPr>
          <p:cNvSpPr>
            <a:spLocks noGrp="1"/>
          </p:cNvSpPr>
          <p:nvPr>
            <p:ph type="title"/>
          </p:nvPr>
        </p:nvSpPr>
        <p:spPr>
          <a:xfrm>
            <a:off x="838200" y="930876"/>
            <a:ext cx="10515600" cy="759812"/>
          </a:xfrm>
        </p:spPr>
        <p:txBody>
          <a:bodyPr/>
          <a:lstStyle/>
          <a:p>
            <a:r>
              <a:rPr lang="en-CA" b="1" dirty="0">
                <a:solidFill>
                  <a:schemeClr val="accent6"/>
                </a:solidFill>
              </a:rPr>
              <a:t>Community </a:t>
            </a:r>
            <a:r>
              <a:rPr lang="en-CA" b="1" dirty="0" err="1">
                <a:solidFill>
                  <a:schemeClr val="accent6"/>
                </a:solidFill>
              </a:rPr>
              <a:t>Thoughtexchange</a:t>
            </a:r>
            <a:r>
              <a:rPr lang="en-CA" b="1" dirty="0">
                <a:solidFill>
                  <a:schemeClr val="accent6"/>
                </a:solidFill>
              </a:rPr>
              <a:t>…You spoke!</a:t>
            </a:r>
            <a:endParaRPr lang="en-CA" dirty="0"/>
          </a:p>
        </p:txBody>
      </p:sp>
      <p:sp>
        <p:nvSpPr>
          <p:cNvPr id="3" name="Text Placeholder 2">
            <a:extLst>
              <a:ext uri="{FF2B5EF4-FFF2-40B4-BE49-F238E27FC236}">
                <a16:creationId xmlns:a16="http://schemas.microsoft.com/office/drawing/2014/main" id="{9270EAD1-FE2F-4371-B688-2F3F568E7338}"/>
              </a:ext>
            </a:extLst>
          </p:cNvPr>
          <p:cNvSpPr>
            <a:spLocks noGrp="1"/>
          </p:cNvSpPr>
          <p:nvPr>
            <p:ph type="body" idx="1"/>
          </p:nvPr>
        </p:nvSpPr>
        <p:spPr/>
        <p:txBody>
          <a:bodyPr/>
          <a:lstStyle/>
          <a:p>
            <a:pPr marL="114300" indent="0">
              <a:buNone/>
            </a:pPr>
            <a:r>
              <a:rPr lang="en-CA" u="sng" dirty="0"/>
              <a:t>Equity of Access</a:t>
            </a:r>
          </a:p>
          <a:p>
            <a:pPr marL="114300" indent="0">
              <a:buNone/>
            </a:pPr>
            <a:r>
              <a:rPr lang="en-CA" dirty="0"/>
              <a:t>“FI programs should be just as available and robust in marginalized and racialized communities”</a:t>
            </a:r>
          </a:p>
          <a:p>
            <a:pPr marL="114300" indent="0">
              <a:buNone/>
            </a:pPr>
            <a:r>
              <a:rPr lang="en-CA" dirty="0"/>
              <a:t>“French should be introduced in Kindergarten programs”</a:t>
            </a:r>
          </a:p>
          <a:p>
            <a:pPr marL="114300" indent="0">
              <a:buNone/>
            </a:pPr>
            <a:endParaRPr lang="en-CA" dirty="0"/>
          </a:p>
        </p:txBody>
      </p:sp>
    </p:spTree>
    <p:extLst>
      <p:ext uri="{BB962C8B-B14F-4D97-AF65-F5344CB8AC3E}">
        <p14:creationId xmlns:p14="http://schemas.microsoft.com/office/powerpoint/2010/main" val="1473879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95C1D-1C12-4DEC-BCBA-A4A5F6A76B03}"/>
              </a:ext>
            </a:extLst>
          </p:cNvPr>
          <p:cNvSpPr>
            <a:spLocks noGrp="1"/>
          </p:cNvSpPr>
          <p:nvPr>
            <p:ph type="title"/>
          </p:nvPr>
        </p:nvSpPr>
        <p:spPr>
          <a:xfrm>
            <a:off x="838200" y="889686"/>
            <a:ext cx="10515600" cy="801002"/>
          </a:xfrm>
        </p:spPr>
        <p:txBody>
          <a:bodyPr/>
          <a:lstStyle/>
          <a:p>
            <a:pPr algn="ctr"/>
            <a:r>
              <a:rPr lang="en-CA" b="1" dirty="0">
                <a:solidFill>
                  <a:schemeClr val="accent6"/>
                </a:solidFill>
              </a:rPr>
              <a:t>Discussion Topics</a:t>
            </a:r>
          </a:p>
        </p:txBody>
      </p:sp>
      <p:sp>
        <p:nvSpPr>
          <p:cNvPr id="3" name="Text Placeholder 2">
            <a:extLst>
              <a:ext uri="{FF2B5EF4-FFF2-40B4-BE49-F238E27FC236}">
                <a16:creationId xmlns:a16="http://schemas.microsoft.com/office/drawing/2014/main" id="{EF7EDDFD-DCD6-4424-93C4-E4AEF42294A6}"/>
              </a:ext>
            </a:extLst>
          </p:cNvPr>
          <p:cNvSpPr>
            <a:spLocks noGrp="1"/>
          </p:cNvSpPr>
          <p:nvPr>
            <p:ph type="body" idx="1"/>
          </p:nvPr>
        </p:nvSpPr>
        <p:spPr/>
        <p:txBody>
          <a:bodyPr/>
          <a:lstStyle/>
          <a:p>
            <a:r>
              <a:rPr lang="en-CA" dirty="0"/>
              <a:t>FI Programs: Dual track and single track</a:t>
            </a:r>
          </a:p>
          <a:p>
            <a:r>
              <a:rPr lang="en-CA" dirty="0"/>
              <a:t>Core French programming</a:t>
            </a:r>
          </a:p>
          <a:p>
            <a:r>
              <a:rPr lang="en-CA" dirty="0"/>
              <a:t>Resource Implications </a:t>
            </a:r>
          </a:p>
          <a:p>
            <a:pPr lvl="1"/>
            <a:r>
              <a:rPr lang="en-CA" dirty="0"/>
              <a:t>Human - Educators</a:t>
            </a:r>
          </a:p>
          <a:p>
            <a:pPr lvl="1"/>
            <a:r>
              <a:rPr lang="en-CA" dirty="0"/>
              <a:t>Curriculum resources </a:t>
            </a:r>
          </a:p>
          <a:p>
            <a:r>
              <a:rPr lang="en-CA" dirty="0"/>
              <a:t>Entry and Access to FSL Programs </a:t>
            </a:r>
          </a:p>
        </p:txBody>
      </p:sp>
      <p:sp>
        <p:nvSpPr>
          <p:cNvPr id="4" name="Text Placeholder 3">
            <a:extLst>
              <a:ext uri="{FF2B5EF4-FFF2-40B4-BE49-F238E27FC236}">
                <a16:creationId xmlns:a16="http://schemas.microsoft.com/office/drawing/2014/main" id="{FB11CB5A-4470-420B-87D8-132E2E961A16}"/>
              </a:ext>
            </a:extLst>
          </p:cNvPr>
          <p:cNvSpPr>
            <a:spLocks noGrp="1"/>
          </p:cNvSpPr>
          <p:nvPr>
            <p:ph type="body" idx="2"/>
          </p:nvPr>
        </p:nvSpPr>
        <p:spPr/>
        <p:txBody>
          <a:bodyPr/>
          <a:lstStyle/>
          <a:p>
            <a:pPr marL="114300" indent="0">
              <a:buNone/>
            </a:pPr>
            <a:r>
              <a:rPr lang="en-CA" dirty="0"/>
              <a:t>Three guiding questions for each topic:</a:t>
            </a:r>
          </a:p>
          <a:p>
            <a:pPr marL="628650" indent="-514350">
              <a:buFont typeface="+mj-lt"/>
              <a:buAutoNum type="arabicPeriod"/>
            </a:pPr>
            <a:r>
              <a:rPr lang="en-CA" dirty="0"/>
              <a:t>What are the successes and strengths of….?</a:t>
            </a:r>
          </a:p>
          <a:p>
            <a:pPr marL="628650" indent="-514350">
              <a:buFont typeface="+mj-lt"/>
              <a:buAutoNum type="arabicPeriod"/>
            </a:pPr>
            <a:r>
              <a:rPr lang="en-CA" dirty="0"/>
              <a:t>Identify and describe the challenges, concerns and areas for improvement. </a:t>
            </a:r>
          </a:p>
          <a:p>
            <a:pPr marL="628650" indent="-514350">
              <a:buFont typeface="+mj-lt"/>
              <a:buAutoNum type="arabicPeriod"/>
            </a:pPr>
            <a:r>
              <a:rPr lang="en-CA" dirty="0"/>
              <a:t>What suggestions do you have?</a:t>
            </a:r>
          </a:p>
          <a:p>
            <a:endParaRPr lang="en-CA" dirty="0"/>
          </a:p>
        </p:txBody>
      </p:sp>
    </p:spTree>
    <p:extLst>
      <p:ext uri="{BB962C8B-B14F-4D97-AF65-F5344CB8AC3E}">
        <p14:creationId xmlns:p14="http://schemas.microsoft.com/office/powerpoint/2010/main" val="1382180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0"/>
          <p:cNvSpPr txBox="1">
            <a:spLocks noGrp="1"/>
          </p:cNvSpPr>
          <p:nvPr>
            <p:ph type="title"/>
          </p:nvPr>
        </p:nvSpPr>
        <p:spPr>
          <a:xfrm>
            <a:off x="971061" y="1119595"/>
            <a:ext cx="10515600" cy="149202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CA" sz="4000" b="1" dirty="0">
                <a:solidFill>
                  <a:srgbClr val="4CC0B3"/>
                </a:solidFill>
                <a:latin typeface="Verdana"/>
                <a:ea typeface="Verdana"/>
                <a:cs typeface="Verdana"/>
                <a:sym typeface="Verdana"/>
              </a:rPr>
              <a:t>Thank You!</a:t>
            </a:r>
            <a:br>
              <a:rPr lang="en-CA" sz="4000" b="1" dirty="0">
                <a:solidFill>
                  <a:srgbClr val="4CC0B3"/>
                </a:solidFill>
                <a:latin typeface="Verdana"/>
                <a:ea typeface="Verdana"/>
                <a:cs typeface="Verdana"/>
                <a:sym typeface="Verdana"/>
              </a:rPr>
            </a:br>
            <a:endParaRPr sz="4000" b="1" dirty="0">
              <a:solidFill>
                <a:srgbClr val="4CC0B3"/>
              </a:solidFill>
              <a:latin typeface="Verdana"/>
              <a:ea typeface="Verdana"/>
              <a:cs typeface="Verdana"/>
              <a:sym typeface="Verdana"/>
            </a:endParaRPr>
          </a:p>
        </p:txBody>
      </p:sp>
      <p:sp>
        <p:nvSpPr>
          <p:cNvPr id="145" name="Google Shape;145;p10"/>
          <p:cNvSpPr txBox="1">
            <a:spLocks noGrp="1"/>
          </p:cNvSpPr>
          <p:nvPr>
            <p:ph type="body" idx="1"/>
          </p:nvPr>
        </p:nvSpPr>
        <p:spPr>
          <a:xfrm>
            <a:off x="838200" y="2611623"/>
            <a:ext cx="10515600" cy="4351338"/>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r>
              <a:rPr lang="en-CA" sz="2400" dirty="0">
                <a:solidFill>
                  <a:srgbClr val="32192B"/>
                </a:solidFill>
                <a:latin typeface="Verdana"/>
                <a:ea typeface="Verdana"/>
                <a:cs typeface="Verdana"/>
                <a:sym typeface="Verdana"/>
              </a:rPr>
              <a:t>If you would like to give further input, </a:t>
            </a:r>
            <a:br>
              <a:rPr lang="en-CA" sz="2400" dirty="0">
                <a:solidFill>
                  <a:srgbClr val="32192B"/>
                </a:solidFill>
                <a:latin typeface="Verdana"/>
                <a:ea typeface="Verdana"/>
                <a:cs typeface="Verdana"/>
                <a:sym typeface="Verdana"/>
              </a:rPr>
            </a:br>
            <a:r>
              <a:rPr lang="en-CA" sz="2400" dirty="0">
                <a:solidFill>
                  <a:srgbClr val="32192B"/>
                </a:solidFill>
                <a:latin typeface="Verdana"/>
                <a:ea typeface="Verdana"/>
                <a:cs typeface="Verdana"/>
                <a:sym typeface="Verdana"/>
              </a:rPr>
              <a:t>several options are available:</a:t>
            </a:r>
            <a:endParaRPr sz="2400" dirty="0">
              <a:solidFill>
                <a:srgbClr val="32192B"/>
              </a:solidFill>
              <a:latin typeface="Verdana"/>
              <a:ea typeface="Verdana"/>
              <a:cs typeface="Verdana"/>
              <a:sym typeface="Verdana"/>
            </a:endParaRPr>
          </a:p>
          <a:p>
            <a:pPr marL="457200" lvl="0" indent="0" algn="ctr" rtl="0">
              <a:lnSpc>
                <a:spcPct val="100000"/>
              </a:lnSpc>
              <a:spcBef>
                <a:spcPts val="0"/>
              </a:spcBef>
              <a:spcAft>
                <a:spcPts val="0"/>
              </a:spcAft>
              <a:buSzPts val="1800"/>
              <a:buNone/>
            </a:pPr>
            <a:r>
              <a:rPr lang="en-CA" sz="2400" dirty="0">
                <a:solidFill>
                  <a:srgbClr val="B15B99"/>
                </a:solidFill>
                <a:latin typeface="Verdana"/>
                <a:ea typeface="Verdana"/>
                <a:cs typeface="Verdana"/>
                <a:sym typeface="Verdana"/>
              </a:rPr>
              <a:t>Parent/Guardian Comprehensive Survey:  Mid - October </a:t>
            </a:r>
            <a:endParaRPr sz="2400" dirty="0">
              <a:solidFill>
                <a:srgbClr val="B15B99"/>
              </a:solidFill>
              <a:latin typeface="Verdana"/>
              <a:ea typeface="Verdana"/>
              <a:cs typeface="Verdana"/>
              <a:sym typeface="Verdana"/>
            </a:endParaRPr>
          </a:p>
          <a:p>
            <a:pPr marL="457200" lvl="0" indent="0" algn="ctr" rtl="0">
              <a:lnSpc>
                <a:spcPct val="100000"/>
              </a:lnSpc>
              <a:spcBef>
                <a:spcPts val="0"/>
              </a:spcBef>
              <a:spcAft>
                <a:spcPts val="0"/>
              </a:spcAft>
              <a:buSzPts val="1800"/>
              <a:buNone/>
            </a:pPr>
            <a:r>
              <a:rPr lang="en-CA" sz="2400" dirty="0">
                <a:solidFill>
                  <a:srgbClr val="B15B99"/>
                </a:solidFill>
                <a:latin typeface="Verdana"/>
                <a:ea typeface="Verdana"/>
                <a:cs typeface="Verdana"/>
                <a:sym typeface="Verdana"/>
              </a:rPr>
              <a:t>email:  fsl@ddsb.ca</a:t>
            </a:r>
            <a:endParaRPr sz="2400" dirty="0">
              <a:solidFill>
                <a:srgbClr val="B15B99"/>
              </a:solidFill>
              <a:latin typeface="Verdana"/>
              <a:ea typeface="Verdana"/>
              <a:cs typeface="Verdana"/>
              <a:sym typeface="Verdana"/>
            </a:endParaRPr>
          </a:p>
          <a:p>
            <a:pPr marL="457200" lvl="0" indent="0" algn="ctr" rtl="0">
              <a:lnSpc>
                <a:spcPct val="100000"/>
              </a:lnSpc>
              <a:spcBef>
                <a:spcPts val="0"/>
              </a:spcBef>
              <a:spcAft>
                <a:spcPts val="0"/>
              </a:spcAft>
              <a:buSzPts val="1800"/>
              <a:buNone/>
            </a:pPr>
            <a:r>
              <a:rPr lang="en-CA" sz="2400" dirty="0">
                <a:solidFill>
                  <a:srgbClr val="B15B99"/>
                </a:solidFill>
                <a:latin typeface="Verdana"/>
                <a:ea typeface="Verdana"/>
                <a:cs typeface="Verdana"/>
                <a:sym typeface="Verdana"/>
              </a:rPr>
              <a:t>Contact:  905-666-6092</a:t>
            </a:r>
            <a:endParaRPr sz="2400" dirty="0">
              <a:solidFill>
                <a:srgbClr val="B15B99"/>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838200" y="8223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CA" sz="3600" b="1" dirty="0">
                <a:solidFill>
                  <a:srgbClr val="4CC0B3"/>
                </a:solidFill>
                <a:latin typeface="Verdana"/>
                <a:ea typeface="Verdana"/>
                <a:cs typeface="Verdana"/>
                <a:sym typeface="Verdana"/>
              </a:rPr>
              <a:t>Land Acknowledgement</a:t>
            </a:r>
            <a:endParaRPr sz="3600" b="1" dirty="0">
              <a:solidFill>
                <a:srgbClr val="4CC0B3"/>
              </a:solidFill>
              <a:latin typeface="Verdana"/>
              <a:ea typeface="Verdana"/>
              <a:cs typeface="Verdana"/>
              <a:sym typeface="Verdana"/>
            </a:endParaRPr>
          </a:p>
        </p:txBody>
      </p:sp>
      <p:sp>
        <p:nvSpPr>
          <p:cNvPr id="92" name="Google Shape;92;p2" descr="The Ontario Ministry of Education (2013a) describes the vision for French education in Canada as follows:  Students in English-language school boards have the confidence and ability to use French effectively in their daily lives (p.8) &#10;The Ministry of Education support this vision with three goals: &#10;Increase student confidence, proficiency, and achievement in French as a second language (FSL) &#10;Increase the percentage of students studying FSL until graduation &#10;Increase student, educator, parent, and community engagement in FSL"/>
          <p:cNvSpPr txBox="1">
            <a:spLocks noGrp="1"/>
          </p:cNvSpPr>
          <p:nvPr>
            <p:ph type="body" idx="1"/>
          </p:nvPr>
        </p:nvSpPr>
        <p:spPr>
          <a:xfrm>
            <a:off x="800100" y="1813169"/>
            <a:ext cx="10515600" cy="4503494"/>
          </a:xfrm>
          <a:prstGeom prst="rect">
            <a:avLst/>
          </a:prstGeom>
          <a:noFill/>
          <a:ln>
            <a:noFill/>
          </a:ln>
        </p:spPr>
        <p:txBody>
          <a:bodyPr spcFirstLastPara="1" wrap="square" lIns="91425" tIns="45700" rIns="91425" bIns="45700" anchor="t" anchorCtr="0">
            <a:noAutofit/>
          </a:bodyPr>
          <a:lstStyle/>
          <a:p>
            <a:pPr marL="1005839" lvl="0" indent="-50800" algn="l" rtl="0">
              <a:lnSpc>
                <a:spcPct val="110000"/>
              </a:lnSpc>
              <a:spcBef>
                <a:spcPts val="1000"/>
              </a:spcBef>
              <a:spcAft>
                <a:spcPts val="0"/>
              </a:spcAft>
              <a:buClr>
                <a:schemeClr val="dk1"/>
              </a:buClr>
              <a:buSzPts val="2800"/>
              <a:buNone/>
            </a:pPr>
            <a:endParaRPr sz="2000" dirty="0">
              <a:latin typeface="Verdana"/>
              <a:ea typeface="Verdana"/>
              <a:cs typeface="Verdana"/>
              <a:sym typeface="Verdana"/>
            </a:endParaRPr>
          </a:p>
        </p:txBody>
      </p:sp>
      <p:sp>
        <p:nvSpPr>
          <p:cNvPr id="2" name="TextBox 1">
            <a:extLst>
              <a:ext uri="{FF2B5EF4-FFF2-40B4-BE49-F238E27FC236}">
                <a16:creationId xmlns:a16="http://schemas.microsoft.com/office/drawing/2014/main" id="{F7A0880A-57D2-47F8-9FFD-940C3A3CCC0B}"/>
              </a:ext>
            </a:extLst>
          </p:cNvPr>
          <p:cNvSpPr txBox="1"/>
          <p:nvPr/>
        </p:nvSpPr>
        <p:spPr>
          <a:xfrm>
            <a:off x="5072186" y="1944688"/>
            <a:ext cx="6002215" cy="4093428"/>
          </a:xfrm>
          <a:prstGeom prst="rect">
            <a:avLst/>
          </a:prstGeom>
          <a:noFill/>
        </p:spPr>
        <p:txBody>
          <a:bodyPr wrap="square" rtlCol="0">
            <a:spAutoFit/>
          </a:bodyPr>
          <a:lstStyle/>
          <a:p>
            <a:pPr defTabSz="914400" fontAlgn="base">
              <a:spcBef>
                <a:spcPct val="50000"/>
              </a:spcBef>
              <a:spcAft>
                <a:spcPct val="0"/>
              </a:spcAft>
              <a:defRPr/>
            </a:pPr>
            <a:r>
              <a:rPr lang="en-CA" sz="2000" dirty="0">
                <a:solidFill>
                  <a:prstClr val="black"/>
                </a:solidFill>
              </a:rPr>
              <a:t>The Durham District School Board acknowledges that many Indigenous Nations have longstanding relationships, both historic and modern, with the territories upon which our school board and schools are located. </a:t>
            </a:r>
            <a:r>
              <a:rPr lang="en-US" sz="2000" dirty="0">
                <a:solidFill>
                  <a:prstClr val="black"/>
                </a:solidFill>
              </a:rPr>
              <a:t>‎Today, this area is home to many Indigenous peoples from across Turtle Island. We acknowledge that the Durham Region forms a part of the traditional and treaty territory of the Mississaugas of Scugog Island First Nation, the Mississauga Peoples and the treaty territory of the Chippewas of Georgina Island First Nation.  It is on these ancestral and treaty lands that we teach, learn and live.</a:t>
            </a:r>
          </a:p>
        </p:txBody>
      </p:sp>
      <p:pic>
        <p:nvPicPr>
          <p:cNvPr id="4" name="Picture 3">
            <a:extLst>
              <a:ext uri="{FF2B5EF4-FFF2-40B4-BE49-F238E27FC236}">
                <a16:creationId xmlns:a16="http://schemas.microsoft.com/office/drawing/2014/main" id="{26A3B83E-6846-4E7F-B61F-4E9A99D94A4A}"/>
              </a:ext>
            </a:extLst>
          </p:cNvPr>
          <p:cNvPicPr>
            <a:picLocks noChangeAspect="1"/>
          </p:cNvPicPr>
          <p:nvPr/>
        </p:nvPicPr>
        <p:blipFill>
          <a:blip r:embed="rId3"/>
          <a:stretch>
            <a:fillRect/>
          </a:stretch>
        </p:blipFill>
        <p:spPr>
          <a:xfrm>
            <a:off x="1392115" y="2319588"/>
            <a:ext cx="3641971" cy="365918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59CD2-8C38-44AD-9D1C-EA261ADBDDE5}"/>
              </a:ext>
            </a:extLst>
          </p:cNvPr>
          <p:cNvSpPr>
            <a:spLocks noGrp="1"/>
          </p:cNvSpPr>
          <p:nvPr>
            <p:ph type="title"/>
          </p:nvPr>
        </p:nvSpPr>
        <p:spPr>
          <a:xfrm>
            <a:off x="838200" y="890954"/>
            <a:ext cx="10515600" cy="799734"/>
          </a:xfrm>
        </p:spPr>
        <p:txBody>
          <a:bodyPr/>
          <a:lstStyle/>
          <a:p>
            <a:pPr algn="ctr"/>
            <a:r>
              <a:rPr lang="en-CA" b="1" dirty="0">
                <a:solidFill>
                  <a:schemeClr val="accent6"/>
                </a:solidFill>
              </a:rPr>
              <a:t>Trustees</a:t>
            </a:r>
          </a:p>
        </p:txBody>
      </p:sp>
      <p:pic>
        <p:nvPicPr>
          <p:cNvPr id="5" name="Picture 4">
            <a:extLst>
              <a:ext uri="{FF2B5EF4-FFF2-40B4-BE49-F238E27FC236}">
                <a16:creationId xmlns:a16="http://schemas.microsoft.com/office/drawing/2014/main" id="{5773260D-A4AB-4666-8A26-37A9825D3814}"/>
              </a:ext>
            </a:extLst>
          </p:cNvPr>
          <p:cNvPicPr>
            <a:picLocks noChangeAspect="1"/>
          </p:cNvPicPr>
          <p:nvPr/>
        </p:nvPicPr>
        <p:blipFill>
          <a:blip r:embed="rId3"/>
          <a:stretch>
            <a:fillRect/>
          </a:stretch>
        </p:blipFill>
        <p:spPr>
          <a:xfrm>
            <a:off x="230461" y="1590962"/>
            <a:ext cx="1791456" cy="2354749"/>
          </a:xfrm>
          <a:prstGeom prst="rect">
            <a:avLst/>
          </a:prstGeom>
        </p:spPr>
      </p:pic>
      <p:pic>
        <p:nvPicPr>
          <p:cNvPr id="7" name="Picture 6">
            <a:extLst>
              <a:ext uri="{FF2B5EF4-FFF2-40B4-BE49-F238E27FC236}">
                <a16:creationId xmlns:a16="http://schemas.microsoft.com/office/drawing/2014/main" id="{39376056-6B09-4A04-8655-BB70EA77FC3A}"/>
              </a:ext>
            </a:extLst>
          </p:cNvPr>
          <p:cNvPicPr>
            <a:picLocks noChangeAspect="1"/>
          </p:cNvPicPr>
          <p:nvPr/>
        </p:nvPicPr>
        <p:blipFill>
          <a:blip r:embed="rId4"/>
          <a:stretch>
            <a:fillRect/>
          </a:stretch>
        </p:blipFill>
        <p:spPr>
          <a:xfrm>
            <a:off x="2346468" y="3945713"/>
            <a:ext cx="1613444" cy="2151259"/>
          </a:xfrm>
          <a:prstGeom prst="rect">
            <a:avLst/>
          </a:prstGeom>
        </p:spPr>
      </p:pic>
      <p:pic>
        <p:nvPicPr>
          <p:cNvPr id="9" name="Picture 8">
            <a:extLst>
              <a:ext uri="{FF2B5EF4-FFF2-40B4-BE49-F238E27FC236}">
                <a16:creationId xmlns:a16="http://schemas.microsoft.com/office/drawing/2014/main" id="{B9E978D5-7DA4-4E03-9232-3AEE8082A4EB}"/>
              </a:ext>
            </a:extLst>
          </p:cNvPr>
          <p:cNvPicPr>
            <a:picLocks noChangeAspect="1"/>
          </p:cNvPicPr>
          <p:nvPr/>
        </p:nvPicPr>
        <p:blipFill>
          <a:blip r:embed="rId5"/>
          <a:stretch>
            <a:fillRect/>
          </a:stretch>
        </p:blipFill>
        <p:spPr>
          <a:xfrm>
            <a:off x="4431101" y="1590962"/>
            <a:ext cx="1791456" cy="2354749"/>
          </a:xfrm>
          <a:prstGeom prst="rect">
            <a:avLst/>
          </a:prstGeom>
        </p:spPr>
      </p:pic>
      <p:pic>
        <p:nvPicPr>
          <p:cNvPr id="11" name="Picture 10">
            <a:extLst>
              <a:ext uri="{FF2B5EF4-FFF2-40B4-BE49-F238E27FC236}">
                <a16:creationId xmlns:a16="http://schemas.microsoft.com/office/drawing/2014/main" id="{C29475D8-CE1D-4728-8932-5A832E3409FC}"/>
              </a:ext>
            </a:extLst>
          </p:cNvPr>
          <p:cNvPicPr>
            <a:picLocks noChangeAspect="1"/>
          </p:cNvPicPr>
          <p:nvPr/>
        </p:nvPicPr>
        <p:blipFill>
          <a:blip r:embed="rId6"/>
          <a:stretch>
            <a:fillRect/>
          </a:stretch>
        </p:blipFill>
        <p:spPr>
          <a:xfrm>
            <a:off x="6632638" y="3945713"/>
            <a:ext cx="1613444" cy="2151259"/>
          </a:xfrm>
          <a:prstGeom prst="rect">
            <a:avLst/>
          </a:prstGeom>
        </p:spPr>
      </p:pic>
      <p:pic>
        <p:nvPicPr>
          <p:cNvPr id="13" name="Picture 12">
            <a:extLst>
              <a:ext uri="{FF2B5EF4-FFF2-40B4-BE49-F238E27FC236}">
                <a16:creationId xmlns:a16="http://schemas.microsoft.com/office/drawing/2014/main" id="{BE1B31AB-69E1-46F2-B988-872BBA28868D}"/>
              </a:ext>
            </a:extLst>
          </p:cNvPr>
          <p:cNvPicPr>
            <a:picLocks noChangeAspect="1"/>
          </p:cNvPicPr>
          <p:nvPr/>
        </p:nvPicPr>
        <p:blipFill>
          <a:blip r:embed="rId7"/>
          <a:stretch>
            <a:fillRect/>
          </a:stretch>
        </p:blipFill>
        <p:spPr>
          <a:xfrm>
            <a:off x="10434117" y="3945713"/>
            <a:ext cx="1613444" cy="2151259"/>
          </a:xfrm>
          <a:prstGeom prst="rect">
            <a:avLst/>
          </a:prstGeom>
        </p:spPr>
      </p:pic>
      <p:pic>
        <p:nvPicPr>
          <p:cNvPr id="15" name="Picture 14">
            <a:extLst>
              <a:ext uri="{FF2B5EF4-FFF2-40B4-BE49-F238E27FC236}">
                <a16:creationId xmlns:a16="http://schemas.microsoft.com/office/drawing/2014/main" id="{85A1D035-AC0D-4569-922E-9C034FAC6F1A}"/>
              </a:ext>
            </a:extLst>
          </p:cNvPr>
          <p:cNvPicPr>
            <a:picLocks noChangeAspect="1"/>
          </p:cNvPicPr>
          <p:nvPr/>
        </p:nvPicPr>
        <p:blipFill>
          <a:blip r:embed="rId8"/>
          <a:stretch>
            <a:fillRect/>
          </a:stretch>
        </p:blipFill>
        <p:spPr>
          <a:xfrm>
            <a:off x="8434641" y="1590962"/>
            <a:ext cx="1766062" cy="2354750"/>
          </a:xfrm>
          <a:prstGeom prst="rect">
            <a:avLst/>
          </a:prstGeom>
        </p:spPr>
      </p:pic>
      <p:sp>
        <p:nvSpPr>
          <p:cNvPr id="16" name="TextBox 15">
            <a:extLst>
              <a:ext uri="{FF2B5EF4-FFF2-40B4-BE49-F238E27FC236}">
                <a16:creationId xmlns:a16="http://schemas.microsoft.com/office/drawing/2014/main" id="{47BE7F6F-CFDB-44F4-B2C2-71DAC7A7C7C1}"/>
              </a:ext>
            </a:extLst>
          </p:cNvPr>
          <p:cNvSpPr txBox="1"/>
          <p:nvPr/>
        </p:nvSpPr>
        <p:spPr>
          <a:xfrm>
            <a:off x="204237" y="4040534"/>
            <a:ext cx="1847850" cy="461665"/>
          </a:xfrm>
          <a:prstGeom prst="rect">
            <a:avLst/>
          </a:prstGeom>
          <a:noFill/>
        </p:spPr>
        <p:txBody>
          <a:bodyPr wrap="square" rtlCol="0">
            <a:spAutoFit/>
          </a:bodyPr>
          <a:lstStyle/>
          <a:p>
            <a:pPr algn="ctr"/>
            <a:r>
              <a:rPr lang="en-CA" sz="1200" dirty="0"/>
              <a:t>Trustee Niki Lundquist</a:t>
            </a:r>
          </a:p>
          <a:p>
            <a:pPr algn="ctr"/>
            <a:r>
              <a:rPr lang="en-CA" sz="1200" dirty="0"/>
              <a:t>Township of Whitby  </a:t>
            </a:r>
          </a:p>
        </p:txBody>
      </p:sp>
      <p:sp>
        <p:nvSpPr>
          <p:cNvPr id="17" name="TextBox 16">
            <a:extLst>
              <a:ext uri="{FF2B5EF4-FFF2-40B4-BE49-F238E27FC236}">
                <a16:creationId xmlns:a16="http://schemas.microsoft.com/office/drawing/2014/main" id="{0EF1FF2C-B5B6-4EC2-89B3-675A0355A4DE}"/>
              </a:ext>
            </a:extLst>
          </p:cNvPr>
          <p:cNvSpPr txBox="1"/>
          <p:nvPr/>
        </p:nvSpPr>
        <p:spPr>
          <a:xfrm>
            <a:off x="2311856" y="3484345"/>
            <a:ext cx="1812140" cy="461665"/>
          </a:xfrm>
          <a:prstGeom prst="rect">
            <a:avLst/>
          </a:prstGeom>
          <a:noFill/>
        </p:spPr>
        <p:txBody>
          <a:bodyPr wrap="square" rtlCol="0">
            <a:spAutoFit/>
          </a:bodyPr>
          <a:lstStyle/>
          <a:p>
            <a:pPr algn="ctr"/>
            <a:r>
              <a:rPr lang="en-CA" sz="1200" dirty="0"/>
              <a:t>Trustee Michael Barrett</a:t>
            </a:r>
          </a:p>
          <a:p>
            <a:pPr algn="ctr"/>
            <a:r>
              <a:rPr lang="en-CA" sz="1200" dirty="0"/>
              <a:t>City of Oshawa </a:t>
            </a:r>
          </a:p>
        </p:txBody>
      </p:sp>
      <p:sp>
        <p:nvSpPr>
          <p:cNvPr id="18" name="TextBox 17">
            <a:extLst>
              <a:ext uri="{FF2B5EF4-FFF2-40B4-BE49-F238E27FC236}">
                <a16:creationId xmlns:a16="http://schemas.microsoft.com/office/drawing/2014/main" id="{BEFCD36B-4FD4-4A8C-BC8C-CDB81C025B10}"/>
              </a:ext>
            </a:extLst>
          </p:cNvPr>
          <p:cNvSpPr txBox="1"/>
          <p:nvPr/>
        </p:nvSpPr>
        <p:spPr>
          <a:xfrm>
            <a:off x="4249851" y="4023666"/>
            <a:ext cx="2273534" cy="461665"/>
          </a:xfrm>
          <a:prstGeom prst="rect">
            <a:avLst/>
          </a:prstGeom>
          <a:noFill/>
        </p:spPr>
        <p:txBody>
          <a:bodyPr wrap="square" rtlCol="0">
            <a:spAutoFit/>
          </a:bodyPr>
          <a:lstStyle/>
          <a:p>
            <a:pPr algn="ctr"/>
            <a:r>
              <a:rPr lang="en-CA" sz="1200" dirty="0"/>
              <a:t>Trustee Christine Thatcher</a:t>
            </a:r>
          </a:p>
          <a:p>
            <a:pPr algn="ctr"/>
            <a:r>
              <a:rPr lang="en-CA" sz="1200" dirty="0"/>
              <a:t>Township of Whitby</a:t>
            </a:r>
          </a:p>
        </p:txBody>
      </p:sp>
      <p:sp>
        <p:nvSpPr>
          <p:cNvPr id="19" name="TextBox 18">
            <a:extLst>
              <a:ext uri="{FF2B5EF4-FFF2-40B4-BE49-F238E27FC236}">
                <a16:creationId xmlns:a16="http://schemas.microsoft.com/office/drawing/2014/main" id="{8C765CEF-A3DA-4345-895A-64895C147747}"/>
              </a:ext>
            </a:extLst>
          </p:cNvPr>
          <p:cNvSpPr txBox="1"/>
          <p:nvPr/>
        </p:nvSpPr>
        <p:spPr>
          <a:xfrm>
            <a:off x="6491384" y="3484048"/>
            <a:ext cx="1895951" cy="461665"/>
          </a:xfrm>
          <a:prstGeom prst="rect">
            <a:avLst/>
          </a:prstGeom>
          <a:noFill/>
        </p:spPr>
        <p:txBody>
          <a:bodyPr wrap="square" rtlCol="0">
            <a:spAutoFit/>
          </a:bodyPr>
          <a:lstStyle/>
          <a:p>
            <a:pPr algn="ctr"/>
            <a:r>
              <a:rPr lang="en-CA" sz="1200" dirty="0"/>
              <a:t>Trustee Scott Templeton</a:t>
            </a:r>
          </a:p>
          <a:p>
            <a:pPr algn="ctr"/>
            <a:r>
              <a:rPr lang="en-CA" sz="1200" dirty="0"/>
              <a:t>Township of Whitby </a:t>
            </a:r>
          </a:p>
        </p:txBody>
      </p:sp>
      <p:sp>
        <p:nvSpPr>
          <p:cNvPr id="20" name="TextBox 19">
            <a:extLst>
              <a:ext uri="{FF2B5EF4-FFF2-40B4-BE49-F238E27FC236}">
                <a16:creationId xmlns:a16="http://schemas.microsoft.com/office/drawing/2014/main" id="{A23E09E8-9F38-4F19-BA32-F41D415F3381}"/>
              </a:ext>
            </a:extLst>
          </p:cNvPr>
          <p:cNvSpPr txBox="1"/>
          <p:nvPr/>
        </p:nvSpPr>
        <p:spPr>
          <a:xfrm>
            <a:off x="8387335" y="4023667"/>
            <a:ext cx="1905249" cy="461665"/>
          </a:xfrm>
          <a:prstGeom prst="rect">
            <a:avLst/>
          </a:prstGeom>
          <a:noFill/>
        </p:spPr>
        <p:txBody>
          <a:bodyPr wrap="square" rtlCol="0">
            <a:spAutoFit/>
          </a:bodyPr>
          <a:lstStyle/>
          <a:p>
            <a:pPr algn="ctr"/>
            <a:r>
              <a:rPr lang="en-CA" sz="1200" dirty="0"/>
              <a:t>Trustee Darlene Forbes</a:t>
            </a:r>
          </a:p>
          <a:p>
            <a:pPr algn="ctr"/>
            <a:r>
              <a:rPr lang="en-CA" sz="1200" dirty="0"/>
              <a:t>City of Oshawa</a:t>
            </a:r>
          </a:p>
        </p:txBody>
      </p:sp>
      <p:sp>
        <p:nvSpPr>
          <p:cNvPr id="21" name="TextBox 20">
            <a:extLst>
              <a:ext uri="{FF2B5EF4-FFF2-40B4-BE49-F238E27FC236}">
                <a16:creationId xmlns:a16="http://schemas.microsoft.com/office/drawing/2014/main" id="{888ED365-2311-42DD-8651-44F8545EBE3E}"/>
              </a:ext>
            </a:extLst>
          </p:cNvPr>
          <p:cNvSpPr txBox="1"/>
          <p:nvPr/>
        </p:nvSpPr>
        <p:spPr>
          <a:xfrm>
            <a:off x="10468730" y="3484047"/>
            <a:ext cx="1691464" cy="461665"/>
          </a:xfrm>
          <a:prstGeom prst="rect">
            <a:avLst/>
          </a:prstGeom>
          <a:noFill/>
        </p:spPr>
        <p:txBody>
          <a:bodyPr wrap="square" rtlCol="0">
            <a:spAutoFit/>
          </a:bodyPr>
          <a:lstStyle/>
          <a:p>
            <a:pPr algn="ctr"/>
            <a:r>
              <a:rPr lang="en-CA" sz="1200" dirty="0"/>
              <a:t>Trustee Ashley Noble </a:t>
            </a:r>
          </a:p>
          <a:p>
            <a:pPr algn="ctr"/>
            <a:r>
              <a:rPr lang="en-CA" sz="1200" dirty="0"/>
              <a:t>City of Oshawa </a:t>
            </a:r>
          </a:p>
        </p:txBody>
      </p:sp>
    </p:spTree>
    <p:extLst>
      <p:ext uri="{BB962C8B-B14F-4D97-AF65-F5344CB8AC3E}">
        <p14:creationId xmlns:p14="http://schemas.microsoft.com/office/powerpoint/2010/main" val="1290769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838200" y="8223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CA" sz="3600" b="1" dirty="0">
                <a:solidFill>
                  <a:srgbClr val="4CC0B3"/>
                </a:solidFill>
                <a:latin typeface="Verdana"/>
                <a:ea typeface="Verdana"/>
                <a:cs typeface="Verdana"/>
                <a:sym typeface="Verdana"/>
              </a:rPr>
              <a:t>Ministry of Education Mandate for FSL</a:t>
            </a:r>
            <a:endParaRPr sz="3600" b="1" dirty="0">
              <a:solidFill>
                <a:srgbClr val="4CC0B3"/>
              </a:solidFill>
              <a:latin typeface="Verdana"/>
              <a:ea typeface="Verdana"/>
              <a:cs typeface="Verdana"/>
              <a:sym typeface="Verdana"/>
            </a:endParaRPr>
          </a:p>
        </p:txBody>
      </p:sp>
      <p:sp>
        <p:nvSpPr>
          <p:cNvPr id="92" name="Google Shape;92;p2" descr="The Ontario Ministry of Education (2013a) describes the vision for French education in Canada as follows:  Students in English-language school boards have the confidence and ability to use French effectively in their daily lives (p.8) &#10;The Ministry of Education support this vision with three goals: &#10;Increase student confidence, proficiency, and achievement in French as a second language (FSL) &#10;Increase the percentage of students studying FSL until graduation &#10;Increase student, educator, parent, and community engagement in FSL"/>
          <p:cNvSpPr txBox="1">
            <a:spLocks noGrp="1"/>
          </p:cNvSpPr>
          <p:nvPr>
            <p:ph type="body" idx="1"/>
          </p:nvPr>
        </p:nvSpPr>
        <p:spPr>
          <a:xfrm>
            <a:off x="800100" y="1965325"/>
            <a:ext cx="10515600" cy="4351338"/>
          </a:xfrm>
          <a:prstGeom prst="rect">
            <a:avLst/>
          </a:prstGeom>
          <a:noFill/>
          <a:ln>
            <a:noFill/>
          </a:ln>
        </p:spPr>
        <p:txBody>
          <a:bodyPr spcFirstLastPara="1" wrap="square" lIns="91425" tIns="45700" rIns="91425" bIns="45700" anchor="t" anchorCtr="0">
            <a:noAutofit/>
          </a:bodyPr>
          <a:lstStyle/>
          <a:p>
            <a:pPr marL="1005839" lvl="0" indent="0" algn="l" rtl="0">
              <a:lnSpc>
                <a:spcPct val="110000"/>
              </a:lnSpc>
              <a:spcBef>
                <a:spcPts val="0"/>
              </a:spcBef>
              <a:spcAft>
                <a:spcPts val="0"/>
              </a:spcAft>
              <a:buClr>
                <a:schemeClr val="dk1"/>
              </a:buClr>
              <a:buSzPts val="2800"/>
              <a:buNone/>
            </a:pPr>
            <a:r>
              <a:rPr lang="en-CA" sz="2000" dirty="0">
                <a:latin typeface="Verdana"/>
                <a:ea typeface="Verdana"/>
                <a:cs typeface="Verdana"/>
                <a:sym typeface="Verdana"/>
              </a:rPr>
              <a:t>The Ontario Ministry of Education (2013a) describes the vision for French education as follows:  </a:t>
            </a:r>
            <a:r>
              <a:rPr lang="en-CA" sz="2000" b="1" i="1" dirty="0">
                <a:latin typeface="Verdana"/>
                <a:ea typeface="Verdana"/>
                <a:cs typeface="Verdana"/>
                <a:sym typeface="Verdana"/>
              </a:rPr>
              <a:t>Students in English-language school boards have the confidence and ability to use French effectively in their daily lives (p.8)</a:t>
            </a:r>
            <a:endParaRPr sz="2000" b="1" i="1" dirty="0">
              <a:latin typeface="Verdana"/>
              <a:ea typeface="Verdana"/>
              <a:cs typeface="Verdana"/>
              <a:sym typeface="Verdana"/>
            </a:endParaRPr>
          </a:p>
          <a:p>
            <a:pPr marL="1005839" lvl="0" indent="0" algn="l" rtl="0">
              <a:lnSpc>
                <a:spcPct val="110000"/>
              </a:lnSpc>
              <a:spcBef>
                <a:spcPts val="1000"/>
              </a:spcBef>
              <a:spcAft>
                <a:spcPts val="0"/>
              </a:spcAft>
              <a:buClr>
                <a:schemeClr val="dk1"/>
              </a:buClr>
              <a:buSzPts val="2800"/>
              <a:buNone/>
            </a:pPr>
            <a:r>
              <a:rPr lang="en-CA" sz="2000" dirty="0">
                <a:latin typeface="Verdana"/>
                <a:ea typeface="Verdana"/>
                <a:cs typeface="Verdana"/>
                <a:sym typeface="Verdana"/>
              </a:rPr>
              <a:t>The Ministry of Education supports this vision with three goals:</a:t>
            </a:r>
            <a:endParaRPr sz="2000" dirty="0">
              <a:latin typeface="Verdana"/>
              <a:ea typeface="Verdana"/>
              <a:cs typeface="Verdana"/>
              <a:sym typeface="Verdana"/>
            </a:endParaRPr>
          </a:p>
          <a:p>
            <a:pPr marL="1005839" lvl="0" indent="-514348" algn="l" rtl="0">
              <a:lnSpc>
                <a:spcPct val="110000"/>
              </a:lnSpc>
              <a:spcBef>
                <a:spcPts val="1000"/>
              </a:spcBef>
              <a:spcAft>
                <a:spcPts val="0"/>
              </a:spcAft>
              <a:buClr>
                <a:srgbClr val="B15B99"/>
              </a:buClr>
              <a:buSzPts val="2500"/>
              <a:buFont typeface="Calibri"/>
              <a:buAutoNum type="arabicPeriod"/>
            </a:pPr>
            <a:r>
              <a:rPr lang="en-CA" sz="2000" dirty="0">
                <a:latin typeface="Verdana"/>
                <a:ea typeface="Verdana"/>
                <a:cs typeface="Verdana"/>
                <a:sym typeface="Verdana"/>
              </a:rPr>
              <a:t>Increase student confidence, proficiency, and achievement in French as a second language (FSL)</a:t>
            </a:r>
            <a:endParaRPr sz="2000" dirty="0">
              <a:latin typeface="Verdana"/>
              <a:ea typeface="Verdana"/>
              <a:cs typeface="Verdana"/>
              <a:sym typeface="Verdana"/>
            </a:endParaRPr>
          </a:p>
          <a:p>
            <a:pPr marL="1005839" lvl="0" indent="-514348" algn="l" rtl="0">
              <a:lnSpc>
                <a:spcPct val="110000"/>
              </a:lnSpc>
              <a:spcBef>
                <a:spcPts val="1000"/>
              </a:spcBef>
              <a:spcAft>
                <a:spcPts val="0"/>
              </a:spcAft>
              <a:buClr>
                <a:srgbClr val="B15B99"/>
              </a:buClr>
              <a:buSzPts val="2500"/>
              <a:buFont typeface="Calibri"/>
              <a:buAutoNum type="arabicPeriod"/>
            </a:pPr>
            <a:r>
              <a:rPr lang="en-CA" sz="2000" dirty="0">
                <a:latin typeface="Verdana"/>
                <a:ea typeface="Verdana"/>
                <a:cs typeface="Verdana"/>
                <a:sym typeface="Verdana"/>
              </a:rPr>
              <a:t>Increase the percentage of students studying FSL until graduation</a:t>
            </a:r>
            <a:endParaRPr sz="2000" dirty="0">
              <a:latin typeface="Verdana"/>
              <a:ea typeface="Verdana"/>
              <a:cs typeface="Verdana"/>
              <a:sym typeface="Verdana"/>
            </a:endParaRPr>
          </a:p>
          <a:p>
            <a:pPr marL="1005839" lvl="0" indent="-514348" algn="l" rtl="0">
              <a:lnSpc>
                <a:spcPct val="110000"/>
              </a:lnSpc>
              <a:spcBef>
                <a:spcPts val="1000"/>
              </a:spcBef>
              <a:spcAft>
                <a:spcPts val="0"/>
              </a:spcAft>
              <a:buClr>
                <a:srgbClr val="B15B99"/>
              </a:buClr>
              <a:buSzPts val="2500"/>
              <a:buFont typeface="Calibri"/>
              <a:buAutoNum type="arabicPeriod"/>
            </a:pPr>
            <a:r>
              <a:rPr lang="en-CA" sz="2000" dirty="0">
                <a:latin typeface="Verdana"/>
                <a:ea typeface="Verdana"/>
                <a:cs typeface="Verdana"/>
                <a:sym typeface="Verdana"/>
              </a:rPr>
              <a:t>Increase student, educator, parent, and community engagement in FSL</a:t>
            </a:r>
            <a:endParaRPr sz="2000" dirty="0">
              <a:latin typeface="Verdana"/>
              <a:ea typeface="Verdana"/>
              <a:cs typeface="Verdana"/>
              <a:sym typeface="Verdana"/>
            </a:endParaRPr>
          </a:p>
          <a:p>
            <a:pPr marL="1005839" lvl="0" indent="-50800" algn="l" rtl="0">
              <a:lnSpc>
                <a:spcPct val="110000"/>
              </a:lnSpc>
              <a:spcBef>
                <a:spcPts val="1000"/>
              </a:spcBef>
              <a:spcAft>
                <a:spcPts val="0"/>
              </a:spcAft>
              <a:buClr>
                <a:schemeClr val="dk1"/>
              </a:buClr>
              <a:buSzPts val="2800"/>
              <a:buNone/>
            </a:pPr>
            <a:endParaRPr sz="2000" dirty="0">
              <a:latin typeface="Verdana"/>
              <a:ea typeface="Verdana"/>
              <a:cs typeface="Verdana"/>
              <a:sym typeface="Verdana"/>
            </a:endParaRPr>
          </a:p>
        </p:txBody>
      </p:sp>
    </p:spTree>
    <p:extLst>
      <p:ext uri="{BB962C8B-B14F-4D97-AF65-F5344CB8AC3E}">
        <p14:creationId xmlns:p14="http://schemas.microsoft.com/office/powerpoint/2010/main" val="2762007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4"/>
          <p:cNvSpPr txBox="1">
            <a:spLocks noGrp="1"/>
          </p:cNvSpPr>
          <p:nvPr>
            <p:ph type="title"/>
          </p:nvPr>
        </p:nvSpPr>
        <p:spPr>
          <a:xfrm>
            <a:off x="839788" y="66833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CA" sz="3600" b="1" dirty="0">
                <a:solidFill>
                  <a:srgbClr val="4CC0B3"/>
                </a:solidFill>
                <a:latin typeface="Verdana"/>
                <a:ea typeface="Verdana"/>
                <a:cs typeface="Verdana"/>
                <a:sym typeface="Verdana"/>
              </a:rPr>
              <a:t>DDSB Models of FSL Programming</a:t>
            </a:r>
            <a:endParaRPr sz="3600" b="1" dirty="0">
              <a:solidFill>
                <a:srgbClr val="4CC0B3"/>
              </a:solidFill>
              <a:latin typeface="Verdana"/>
              <a:ea typeface="Verdana"/>
              <a:cs typeface="Verdana"/>
              <a:sym typeface="Verdana"/>
            </a:endParaRPr>
          </a:p>
        </p:txBody>
      </p:sp>
      <p:sp>
        <p:nvSpPr>
          <p:cNvPr id="104" name="Google Shape;104;p4"/>
          <p:cNvSpPr txBox="1">
            <a:spLocks noGrp="1"/>
          </p:cNvSpPr>
          <p:nvPr>
            <p:ph type="body" idx="1"/>
          </p:nvPr>
        </p:nvSpPr>
        <p:spPr>
          <a:xfrm>
            <a:off x="839788" y="1386093"/>
            <a:ext cx="5157900" cy="823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None/>
            </a:pPr>
            <a:r>
              <a:rPr lang="en-CA" sz="2800" dirty="0">
                <a:solidFill>
                  <a:srgbClr val="B15B99"/>
                </a:solidFill>
                <a:latin typeface="Verdana"/>
                <a:ea typeface="Verdana"/>
                <a:cs typeface="Verdana"/>
                <a:sym typeface="Verdana"/>
              </a:rPr>
              <a:t>Core French</a:t>
            </a:r>
            <a:endParaRPr sz="2800" dirty="0">
              <a:solidFill>
                <a:srgbClr val="B15B99"/>
              </a:solidFill>
              <a:latin typeface="Verdana"/>
              <a:ea typeface="Verdana"/>
              <a:cs typeface="Verdana"/>
              <a:sym typeface="Verdana"/>
            </a:endParaRPr>
          </a:p>
        </p:txBody>
      </p:sp>
      <p:sp>
        <p:nvSpPr>
          <p:cNvPr id="105" name="Google Shape;105;p4"/>
          <p:cNvSpPr txBox="1">
            <a:spLocks noGrp="1"/>
          </p:cNvSpPr>
          <p:nvPr>
            <p:ph type="body" idx="2"/>
          </p:nvPr>
        </p:nvSpPr>
        <p:spPr>
          <a:xfrm>
            <a:off x="839788" y="2210005"/>
            <a:ext cx="5157900" cy="3684600"/>
          </a:xfrm>
          <a:prstGeom prst="rect">
            <a:avLst/>
          </a:prstGeom>
          <a:noFill/>
          <a:ln>
            <a:noFill/>
          </a:ln>
        </p:spPr>
        <p:txBody>
          <a:bodyPr spcFirstLastPara="1" wrap="square" lIns="91425" tIns="45700" rIns="91425" bIns="45700" anchor="t" anchorCtr="0">
            <a:noAutofit/>
          </a:bodyPr>
          <a:lstStyle/>
          <a:p>
            <a:pPr marL="228600" lvl="0" indent="-222250" algn="l" rtl="0">
              <a:lnSpc>
                <a:spcPct val="100000"/>
              </a:lnSpc>
              <a:spcBef>
                <a:spcPts val="0"/>
              </a:spcBef>
              <a:spcAft>
                <a:spcPts val="0"/>
              </a:spcAft>
              <a:buClr>
                <a:schemeClr val="dk1"/>
              </a:buClr>
              <a:buSzPts val="2490"/>
              <a:buChar char="•"/>
            </a:pPr>
            <a:r>
              <a:rPr lang="en-CA" sz="1900" dirty="0">
                <a:latin typeface="Verdana"/>
                <a:ea typeface="Verdana"/>
                <a:cs typeface="Verdana"/>
                <a:sym typeface="Verdana"/>
              </a:rPr>
              <a:t>Mandatory from grades 4 – 8 for all students in English language schools  </a:t>
            </a:r>
            <a:endParaRPr sz="1900" dirty="0">
              <a:latin typeface="Verdana"/>
              <a:ea typeface="Verdana"/>
              <a:cs typeface="Verdana"/>
              <a:sym typeface="Verdana"/>
            </a:endParaRPr>
          </a:p>
          <a:p>
            <a:pPr marL="228600" lvl="0" indent="-222250" algn="l" rtl="0">
              <a:lnSpc>
                <a:spcPct val="100000"/>
              </a:lnSpc>
              <a:spcBef>
                <a:spcPts val="1000"/>
              </a:spcBef>
              <a:spcAft>
                <a:spcPts val="0"/>
              </a:spcAft>
              <a:buClr>
                <a:schemeClr val="dk1"/>
              </a:buClr>
              <a:buSzPts val="2490"/>
              <a:buChar char="•"/>
            </a:pPr>
            <a:r>
              <a:rPr lang="en-CA" sz="1900" dirty="0">
                <a:latin typeface="Verdana"/>
                <a:ea typeface="Verdana"/>
                <a:cs typeface="Verdana"/>
                <a:sym typeface="Verdana"/>
              </a:rPr>
              <a:t>Students must accumulate a total of 600 hours by the end of grade 8 </a:t>
            </a:r>
            <a:endParaRPr sz="1900" dirty="0">
              <a:latin typeface="Verdana"/>
              <a:ea typeface="Verdana"/>
              <a:cs typeface="Verdana"/>
              <a:sym typeface="Verdana"/>
            </a:endParaRPr>
          </a:p>
          <a:p>
            <a:pPr marL="228600" lvl="0" indent="-222250" algn="l" rtl="0">
              <a:lnSpc>
                <a:spcPct val="100000"/>
              </a:lnSpc>
              <a:spcBef>
                <a:spcPts val="1000"/>
              </a:spcBef>
              <a:spcAft>
                <a:spcPts val="0"/>
              </a:spcAft>
              <a:buClr>
                <a:schemeClr val="dk1"/>
              </a:buClr>
              <a:buSzPts val="2490"/>
              <a:buChar char="•"/>
            </a:pPr>
            <a:r>
              <a:rPr lang="en-CA" sz="1900" dirty="0">
                <a:latin typeface="Verdana"/>
                <a:ea typeface="Verdana"/>
                <a:cs typeface="Verdana"/>
                <a:sym typeface="Verdana"/>
              </a:rPr>
              <a:t>One mandatory core French credit required in Secondary School </a:t>
            </a:r>
            <a:endParaRPr sz="1900" dirty="0">
              <a:latin typeface="Verdana"/>
              <a:ea typeface="Verdana"/>
              <a:cs typeface="Verdana"/>
              <a:sym typeface="Verdana"/>
            </a:endParaRPr>
          </a:p>
          <a:p>
            <a:pPr marL="228600" lvl="0" indent="-222250" algn="l" rtl="0">
              <a:lnSpc>
                <a:spcPct val="100000"/>
              </a:lnSpc>
              <a:spcBef>
                <a:spcPts val="1000"/>
              </a:spcBef>
              <a:spcAft>
                <a:spcPts val="0"/>
              </a:spcAft>
              <a:buClr>
                <a:schemeClr val="dk1"/>
              </a:buClr>
              <a:buSzPts val="2490"/>
              <a:buChar char="•"/>
            </a:pPr>
            <a:r>
              <a:rPr lang="en-CA" sz="1900" dirty="0">
                <a:latin typeface="Verdana"/>
                <a:ea typeface="Verdana"/>
                <a:cs typeface="Verdana"/>
                <a:sym typeface="Verdana"/>
              </a:rPr>
              <a:t>Students may continue core French to the end of grade 12</a:t>
            </a:r>
          </a:p>
          <a:p>
            <a:pPr marL="228600" lvl="0" indent="-222250" algn="l" rtl="0">
              <a:lnSpc>
                <a:spcPct val="100000"/>
              </a:lnSpc>
              <a:spcBef>
                <a:spcPts val="1000"/>
              </a:spcBef>
              <a:spcAft>
                <a:spcPts val="0"/>
              </a:spcAft>
              <a:buClr>
                <a:schemeClr val="dk1"/>
              </a:buClr>
              <a:buSzPts val="2490"/>
              <a:buChar char="•"/>
            </a:pPr>
            <a:r>
              <a:rPr lang="en-CA" sz="1900" dirty="0">
                <a:latin typeface="Verdana"/>
                <a:ea typeface="Verdana"/>
                <a:cs typeface="Verdana"/>
                <a:sym typeface="Verdana"/>
              </a:rPr>
              <a:t>Elementary core French enrolment remains steady, but drops significantly between Grades 9 and 10</a:t>
            </a:r>
            <a:endParaRPr sz="1900" dirty="0">
              <a:latin typeface="Verdana"/>
              <a:ea typeface="Verdana"/>
              <a:cs typeface="Verdana"/>
              <a:sym typeface="Verdana"/>
            </a:endParaRPr>
          </a:p>
        </p:txBody>
      </p:sp>
      <p:sp>
        <p:nvSpPr>
          <p:cNvPr id="106" name="Google Shape;106;p4"/>
          <p:cNvSpPr txBox="1">
            <a:spLocks noGrp="1"/>
          </p:cNvSpPr>
          <p:nvPr>
            <p:ph type="body" idx="3"/>
          </p:nvPr>
        </p:nvSpPr>
        <p:spPr>
          <a:xfrm>
            <a:off x="6172200" y="1386093"/>
            <a:ext cx="5183100" cy="823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None/>
            </a:pPr>
            <a:r>
              <a:rPr lang="en-CA" sz="2800" dirty="0">
                <a:solidFill>
                  <a:srgbClr val="B15B99"/>
                </a:solidFill>
                <a:latin typeface="Verdana"/>
                <a:ea typeface="Verdana"/>
                <a:cs typeface="Verdana"/>
                <a:sym typeface="Verdana"/>
              </a:rPr>
              <a:t>French Immersion</a:t>
            </a:r>
            <a:endParaRPr sz="2800" dirty="0">
              <a:solidFill>
                <a:srgbClr val="B15B99"/>
              </a:solidFill>
              <a:latin typeface="Verdana"/>
              <a:ea typeface="Verdana"/>
              <a:cs typeface="Verdana"/>
              <a:sym typeface="Verdana"/>
            </a:endParaRPr>
          </a:p>
        </p:txBody>
      </p:sp>
      <p:sp>
        <p:nvSpPr>
          <p:cNvPr id="107" name="Google Shape;107;p4"/>
          <p:cNvSpPr txBox="1">
            <a:spLocks noGrp="1"/>
          </p:cNvSpPr>
          <p:nvPr>
            <p:ph type="body" idx="4"/>
          </p:nvPr>
        </p:nvSpPr>
        <p:spPr>
          <a:xfrm>
            <a:off x="6172200" y="2210005"/>
            <a:ext cx="5183100" cy="3749924"/>
          </a:xfrm>
          <a:prstGeom prst="rect">
            <a:avLst/>
          </a:prstGeom>
          <a:noFill/>
          <a:ln>
            <a:noFill/>
          </a:ln>
        </p:spPr>
        <p:txBody>
          <a:bodyPr spcFirstLastPara="1" wrap="square" lIns="91425" tIns="45700" rIns="91425" bIns="45700" anchor="t" anchorCtr="0">
            <a:noAutofit/>
          </a:bodyPr>
          <a:lstStyle/>
          <a:p>
            <a:pPr marL="228600" lvl="0" indent="-222250" algn="l" rtl="0">
              <a:lnSpc>
                <a:spcPct val="100000"/>
              </a:lnSpc>
              <a:spcBef>
                <a:spcPts val="0"/>
              </a:spcBef>
              <a:spcAft>
                <a:spcPts val="0"/>
              </a:spcAft>
              <a:buClr>
                <a:schemeClr val="dk1"/>
              </a:buClr>
              <a:buSzPts val="2490"/>
              <a:buChar char="•"/>
            </a:pPr>
            <a:r>
              <a:rPr lang="en-CA" sz="1900" dirty="0">
                <a:latin typeface="Verdana"/>
                <a:ea typeface="Verdana"/>
                <a:cs typeface="Verdana"/>
                <a:sym typeface="Verdana"/>
              </a:rPr>
              <a:t>More intense</a:t>
            </a:r>
          </a:p>
          <a:p>
            <a:pPr marL="228600" lvl="0" indent="-222250" algn="l" rtl="0">
              <a:lnSpc>
                <a:spcPct val="100000"/>
              </a:lnSpc>
              <a:spcBef>
                <a:spcPts val="0"/>
              </a:spcBef>
              <a:spcAft>
                <a:spcPts val="0"/>
              </a:spcAft>
              <a:buClr>
                <a:schemeClr val="dk1"/>
              </a:buClr>
              <a:buSzPts val="2490"/>
              <a:buChar char="•"/>
            </a:pPr>
            <a:r>
              <a:rPr lang="en-CA" sz="1900" dirty="0">
                <a:latin typeface="Verdana"/>
                <a:ea typeface="Verdana"/>
                <a:cs typeface="Verdana"/>
                <a:sym typeface="Verdana"/>
              </a:rPr>
              <a:t>Offered in single track and dual </a:t>
            </a:r>
            <a:br>
              <a:rPr lang="en-CA" sz="1900" dirty="0">
                <a:latin typeface="Verdana"/>
                <a:ea typeface="Verdana"/>
                <a:cs typeface="Verdana"/>
                <a:sym typeface="Verdana"/>
              </a:rPr>
            </a:br>
            <a:r>
              <a:rPr lang="en-CA" sz="1900" dirty="0">
                <a:latin typeface="Verdana"/>
                <a:ea typeface="Verdana"/>
                <a:cs typeface="Verdana"/>
                <a:sym typeface="Verdana"/>
              </a:rPr>
              <a:t>track schools</a:t>
            </a:r>
            <a:endParaRPr sz="1900" dirty="0">
              <a:latin typeface="Verdana"/>
              <a:ea typeface="Verdana"/>
              <a:cs typeface="Verdana"/>
              <a:sym typeface="Verdana"/>
            </a:endParaRPr>
          </a:p>
          <a:p>
            <a:pPr marL="228600" lvl="0" indent="-222250" algn="l" rtl="0">
              <a:lnSpc>
                <a:spcPct val="100000"/>
              </a:lnSpc>
              <a:spcBef>
                <a:spcPts val="1000"/>
              </a:spcBef>
              <a:spcAft>
                <a:spcPts val="0"/>
              </a:spcAft>
              <a:buClr>
                <a:schemeClr val="dk1"/>
              </a:buClr>
              <a:buSzPts val="2490"/>
              <a:buChar char="•"/>
            </a:pPr>
            <a:r>
              <a:rPr lang="en-CA" sz="1900" dirty="0">
                <a:latin typeface="Verdana"/>
                <a:ea typeface="Verdana"/>
                <a:cs typeface="Verdana"/>
                <a:sym typeface="Verdana"/>
              </a:rPr>
              <a:t>100% French instruction in grades 1-3</a:t>
            </a:r>
            <a:endParaRPr sz="1900" dirty="0">
              <a:latin typeface="Verdana"/>
              <a:ea typeface="Verdana"/>
              <a:cs typeface="Verdana"/>
              <a:sym typeface="Verdana"/>
            </a:endParaRPr>
          </a:p>
          <a:p>
            <a:pPr marL="228600" lvl="0" indent="-222250" algn="l" rtl="0">
              <a:lnSpc>
                <a:spcPct val="100000"/>
              </a:lnSpc>
              <a:spcBef>
                <a:spcPts val="1000"/>
              </a:spcBef>
              <a:spcAft>
                <a:spcPts val="0"/>
              </a:spcAft>
              <a:buClr>
                <a:schemeClr val="dk1"/>
              </a:buClr>
              <a:buSzPts val="2490"/>
              <a:buChar char="•"/>
            </a:pPr>
            <a:r>
              <a:rPr lang="en-CA" sz="1900" dirty="0">
                <a:latin typeface="Verdana"/>
                <a:ea typeface="Verdana"/>
                <a:cs typeface="Verdana"/>
                <a:sym typeface="Verdana"/>
              </a:rPr>
              <a:t>50% French instruction in grades 4-8</a:t>
            </a:r>
          </a:p>
          <a:p>
            <a:pPr marL="228600" lvl="0" indent="-222250" algn="l" rtl="0">
              <a:lnSpc>
                <a:spcPct val="100000"/>
              </a:lnSpc>
              <a:spcBef>
                <a:spcPts val="1000"/>
              </a:spcBef>
              <a:spcAft>
                <a:spcPts val="0"/>
              </a:spcAft>
              <a:buClr>
                <a:schemeClr val="dk1"/>
              </a:buClr>
              <a:buSzPts val="2490"/>
              <a:buChar char="•"/>
            </a:pPr>
            <a:r>
              <a:rPr lang="en-CA" sz="1900" dirty="0">
                <a:latin typeface="Verdana"/>
                <a:ea typeface="Verdana"/>
                <a:cs typeface="Verdana"/>
                <a:sym typeface="Verdana"/>
              </a:rPr>
              <a:t>Students accumulate a minimum of 3800 hours by the end of grade 8</a:t>
            </a:r>
            <a:endParaRPr sz="1900" dirty="0">
              <a:latin typeface="Verdana"/>
              <a:ea typeface="Verdana"/>
              <a:cs typeface="Verdana"/>
              <a:sym typeface="Verdana"/>
            </a:endParaRPr>
          </a:p>
          <a:p>
            <a:pPr marL="228600" lvl="0" indent="-222250" algn="l" rtl="0">
              <a:lnSpc>
                <a:spcPct val="100000"/>
              </a:lnSpc>
              <a:spcBef>
                <a:spcPts val="1000"/>
              </a:spcBef>
              <a:spcAft>
                <a:spcPts val="0"/>
              </a:spcAft>
              <a:buClr>
                <a:schemeClr val="dk1"/>
              </a:buClr>
              <a:buSzPts val="2490"/>
              <a:buChar char="•"/>
            </a:pPr>
            <a:r>
              <a:rPr lang="en-CA" sz="1900" dirty="0">
                <a:latin typeface="Verdana"/>
                <a:ea typeface="Verdana"/>
                <a:cs typeface="Verdana"/>
                <a:sym typeface="Verdana"/>
              </a:rPr>
              <a:t>Students may continue with FI in secondary school and complete a total of 10 FI credits towards a French Immersion Certificate</a:t>
            </a:r>
            <a:endParaRPr sz="1900" dirty="0">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title"/>
          </p:nvPr>
        </p:nvSpPr>
        <p:spPr>
          <a:xfrm>
            <a:off x="838200" y="806112"/>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CA" sz="3200" b="1" dirty="0">
                <a:solidFill>
                  <a:srgbClr val="4CC0B3"/>
                </a:solidFill>
                <a:latin typeface="Verdana"/>
                <a:ea typeface="Verdana"/>
                <a:cs typeface="Verdana"/>
                <a:sym typeface="Verdana"/>
              </a:rPr>
              <a:t>FSL Review of Programs - Why?</a:t>
            </a:r>
            <a:endParaRPr sz="3200" b="1" dirty="0">
              <a:solidFill>
                <a:srgbClr val="4CC0B3"/>
              </a:solidFill>
              <a:latin typeface="Verdana"/>
              <a:ea typeface="Verdana"/>
              <a:cs typeface="Verdana"/>
              <a:sym typeface="Verdana"/>
            </a:endParaRPr>
          </a:p>
        </p:txBody>
      </p:sp>
      <p:sp>
        <p:nvSpPr>
          <p:cNvPr id="113" name="Google Shape;113;p5"/>
          <p:cNvSpPr txBox="1">
            <a:spLocks noGrp="1"/>
          </p:cNvSpPr>
          <p:nvPr>
            <p:ph type="body" idx="1"/>
          </p:nvPr>
        </p:nvSpPr>
        <p:spPr>
          <a:xfrm>
            <a:off x="838200" y="1864535"/>
            <a:ext cx="10515600" cy="4351338"/>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None/>
            </a:pPr>
            <a:endParaRPr sz="2200" dirty="0">
              <a:latin typeface="Verdana"/>
              <a:ea typeface="Verdana"/>
              <a:cs typeface="Verdana"/>
              <a:sym typeface="Verdana"/>
            </a:endParaRPr>
          </a:p>
          <a:p>
            <a:pPr marL="228600" lvl="0" indent="-190500" algn="l" rtl="0">
              <a:lnSpc>
                <a:spcPct val="100000"/>
              </a:lnSpc>
              <a:spcBef>
                <a:spcPts val="0"/>
              </a:spcBef>
              <a:spcAft>
                <a:spcPts val="0"/>
              </a:spcAft>
              <a:buSzPts val="2200"/>
              <a:buFont typeface="Verdana"/>
              <a:buChar char="•"/>
            </a:pPr>
            <a:r>
              <a:rPr lang="en-CA" sz="2200" dirty="0">
                <a:latin typeface="Verdana"/>
                <a:ea typeface="Verdana"/>
                <a:cs typeface="Verdana"/>
                <a:sym typeface="Verdana"/>
              </a:rPr>
              <a:t>Comprehensive environmental scan of DDSB’s FSL programs:  challenges and success</a:t>
            </a:r>
          </a:p>
          <a:p>
            <a:pPr marL="228600" lvl="0" indent="-190500" algn="l" rtl="0">
              <a:lnSpc>
                <a:spcPct val="100000"/>
              </a:lnSpc>
              <a:spcBef>
                <a:spcPts val="0"/>
              </a:spcBef>
              <a:spcAft>
                <a:spcPts val="0"/>
              </a:spcAft>
              <a:buSzPts val="2200"/>
              <a:buFont typeface="Verdana"/>
              <a:buChar char="•"/>
            </a:pPr>
            <a:endParaRPr lang="en-CA" sz="2200" dirty="0">
              <a:latin typeface="Verdana"/>
              <a:ea typeface="Verdana"/>
              <a:cs typeface="Verdana"/>
              <a:sym typeface="Verdana"/>
            </a:endParaRPr>
          </a:p>
          <a:p>
            <a:pPr marL="228600" lvl="0" indent="-190500" algn="l" rtl="0">
              <a:lnSpc>
                <a:spcPct val="100000"/>
              </a:lnSpc>
              <a:spcBef>
                <a:spcPts val="0"/>
              </a:spcBef>
              <a:spcAft>
                <a:spcPts val="0"/>
              </a:spcAft>
              <a:buSzPts val="2200"/>
              <a:buFont typeface="Verdana"/>
              <a:buChar char="•"/>
            </a:pPr>
            <a:r>
              <a:rPr lang="en-CA" sz="2200" dirty="0">
                <a:latin typeface="Verdana"/>
                <a:ea typeface="Verdana"/>
                <a:cs typeface="Verdana"/>
                <a:sym typeface="Verdana"/>
              </a:rPr>
              <a:t>Overwhelming French Immersion enrolment has implications for the viability of English Language programs and for equity of education for all</a:t>
            </a:r>
          </a:p>
          <a:p>
            <a:pPr marL="685800" lvl="1" indent="-190500">
              <a:lnSpc>
                <a:spcPct val="100000"/>
              </a:lnSpc>
              <a:spcBef>
                <a:spcPts val="0"/>
              </a:spcBef>
              <a:buSzPts val="2200"/>
              <a:buFont typeface="Verdana"/>
              <a:buChar char="•"/>
            </a:pPr>
            <a:r>
              <a:rPr lang="en-CA" sz="1800" dirty="0">
                <a:latin typeface="Verdana"/>
                <a:ea typeface="Verdana"/>
                <a:cs typeface="Verdana"/>
                <a:sym typeface="Verdana"/>
              </a:rPr>
              <a:t>Enrolment FI pressures in dual-track schools</a:t>
            </a:r>
          </a:p>
          <a:p>
            <a:pPr marL="495300" lvl="1" indent="0">
              <a:lnSpc>
                <a:spcPct val="100000"/>
              </a:lnSpc>
              <a:spcBef>
                <a:spcPts val="0"/>
              </a:spcBef>
              <a:buSzPts val="2200"/>
              <a:buNone/>
            </a:pPr>
            <a:endParaRPr lang="en-CA" sz="1800" dirty="0">
              <a:latin typeface="Verdana"/>
              <a:ea typeface="Verdana"/>
              <a:cs typeface="Verdana"/>
              <a:sym typeface="Verdana"/>
            </a:endParaRPr>
          </a:p>
          <a:p>
            <a:pPr marL="228600" lvl="0" indent="-190500" algn="l" rtl="0">
              <a:lnSpc>
                <a:spcPct val="100000"/>
              </a:lnSpc>
              <a:spcBef>
                <a:spcPts val="0"/>
              </a:spcBef>
              <a:spcAft>
                <a:spcPts val="0"/>
              </a:spcAft>
              <a:buSzPts val="2200"/>
              <a:buFont typeface="Verdana"/>
              <a:buChar char="•"/>
            </a:pPr>
            <a:r>
              <a:rPr lang="en-CA" sz="2200" dirty="0">
                <a:latin typeface="Verdana"/>
                <a:ea typeface="Verdana"/>
                <a:cs typeface="Verdana"/>
                <a:sym typeface="Verdana"/>
              </a:rPr>
              <a:t>A lack of qualified FSL teachers to meet the demands of enrolment</a:t>
            </a:r>
            <a:endParaRPr sz="2200" dirty="0">
              <a:latin typeface="Verdana"/>
              <a:ea typeface="Verdana"/>
              <a:cs typeface="Verdana"/>
              <a:sym typeface="Verdana"/>
            </a:endParaRPr>
          </a:p>
          <a:p>
            <a:pPr marL="228600" lvl="0" indent="-190500" algn="l" rtl="0">
              <a:lnSpc>
                <a:spcPct val="100000"/>
              </a:lnSpc>
              <a:spcBef>
                <a:spcPts val="1000"/>
              </a:spcBef>
              <a:spcAft>
                <a:spcPts val="0"/>
              </a:spcAft>
              <a:buSzPts val="2200"/>
              <a:buFont typeface="Verdana"/>
              <a:buChar char="•"/>
            </a:pPr>
            <a:r>
              <a:rPr lang="en-CA" sz="2200" dirty="0">
                <a:latin typeface="Verdana"/>
                <a:ea typeface="Verdana"/>
                <a:cs typeface="Verdana"/>
                <a:sym typeface="Verdana"/>
              </a:rPr>
              <a:t>A scarcity of teaching tools and resources designed for diverse FSL learners</a:t>
            </a:r>
            <a:endParaRPr sz="2200" dirty="0">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6" descr="French as a Seconda Language Infographic"/>
          <p:cNvPicPr preferRelativeResize="0"/>
          <p:nvPr/>
        </p:nvPicPr>
        <p:blipFill rotWithShape="1">
          <a:blip r:embed="rId3">
            <a:alphaModFix/>
          </a:blip>
          <a:srcRect/>
          <a:stretch/>
        </p:blipFill>
        <p:spPr>
          <a:xfrm>
            <a:off x="5205649" y="1107691"/>
            <a:ext cx="5976929" cy="4956953"/>
          </a:xfrm>
          <a:prstGeom prst="rect">
            <a:avLst/>
          </a:prstGeom>
          <a:noFill/>
          <a:ln>
            <a:noFill/>
          </a:ln>
        </p:spPr>
      </p:pic>
      <p:pic>
        <p:nvPicPr>
          <p:cNvPr id="119" name="Google Shape;119;p6" descr="Including Students with Special Education Needs in French as a Second Language Programs, Ministry of Education Document Cover."/>
          <p:cNvPicPr preferRelativeResize="0"/>
          <p:nvPr/>
        </p:nvPicPr>
        <p:blipFill rotWithShape="1">
          <a:blip r:embed="rId4">
            <a:alphaModFix/>
          </a:blip>
          <a:srcRect/>
          <a:stretch/>
        </p:blipFill>
        <p:spPr>
          <a:xfrm>
            <a:off x="1347003" y="2233423"/>
            <a:ext cx="2813949" cy="3592296"/>
          </a:xfrm>
          <a:prstGeom prst="rect">
            <a:avLst/>
          </a:prstGeom>
          <a:noFill/>
          <a:ln>
            <a:noFill/>
          </a:ln>
        </p:spPr>
      </p:pic>
      <p:sp>
        <p:nvSpPr>
          <p:cNvPr id="120" name="Google Shape;120;p6"/>
          <p:cNvSpPr txBox="1"/>
          <p:nvPr/>
        </p:nvSpPr>
        <p:spPr>
          <a:xfrm>
            <a:off x="436743" y="1172540"/>
            <a:ext cx="3980100" cy="63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CA" sz="3600" b="1" i="0" u="none" strike="noStrike" cap="none" dirty="0">
                <a:solidFill>
                  <a:srgbClr val="4CC0B3"/>
                </a:solidFill>
                <a:latin typeface="Verdana"/>
                <a:ea typeface="Verdana"/>
                <a:cs typeface="Verdana"/>
                <a:sym typeface="Verdana"/>
              </a:rPr>
              <a:t>French for All</a:t>
            </a:r>
            <a:endParaRPr sz="3600" b="1" i="0" u="none" strike="noStrike" cap="none" dirty="0">
              <a:solidFill>
                <a:srgbClr val="4CC0B3"/>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txBox="1">
            <a:spLocks noGrp="1"/>
          </p:cNvSpPr>
          <p:nvPr>
            <p:ph type="sldNum" idx="12"/>
          </p:nvPr>
        </p:nvSpPr>
        <p:spPr>
          <a:xfrm>
            <a:off x="11480800" y="8475133"/>
            <a:ext cx="3657600" cy="486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CA"/>
              <a:t>8</a:t>
            </a:fld>
            <a:endParaRPr dirty="0"/>
          </a:p>
        </p:txBody>
      </p:sp>
      <p:sp>
        <p:nvSpPr>
          <p:cNvPr id="126" name="Google Shape;126;p7"/>
          <p:cNvSpPr txBox="1">
            <a:spLocks noGrp="1"/>
          </p:cNvSpPr>
          <p:nvPr>
            <p:ph type="body" idx="4294967295"/>
          </p:nvPr>
        </p:nvSpPr>
        <p:spPr>
          <a:xfrm>
            <a:off x="4172625" y="1522283"/>
            <a:ext cx="7247647" cy="319087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1000"/>
              </a:spcBef>
              <a:spcAft>
                <a:spcPts val="0"/>
              </a:spcAft>
              <a:buSzPts val="2800"/>
              <a:buNone/>
            </a:pPr>
            <a:r>
              <a:rPr lang="en-CA" sz="2000" dirty="0">
                <a:solidFill>
                  <a:srgbClr val="000000"/>
                </a:solidFill>
                <a:latin typeface="Verdana"/>
                <a:ea typeface="Verdana"/>
                <a:cs typeface="Verdana"/>
                <a:sym typeface="Verdana"/>
              </a:rPr>
              <a:t>“In the context of FSL, research confirms that a prior language learning experience can facilitate and accelerate further language learning. Indeed, many English language learners are motivated and able to excel in French, while in other areas of the curriculum, where their success may depend on their knowledge of English, the achievement gap between themselves and their peers may be much greater.”</a:t>
            </a:r>
            <a:endParaRPr sz="2000" dirty="0">
              <a:solidFill>
                <a:srgbClr val="000000"/>
              </a:solidFill>
              <a:latin typeface="Verdana"/>
              <a:ea typeface="Verdana"/>
              <a:cs typeface="Verdana"/>
              <a:sym typeface="Verdana"/>
            </a:endParaRPr>
          </a:p>
          <a:p>
            <a:pPr marL="0" lvl="0" indent="0" algn="ctr" rtl="0">
              <a:lnSpc>
                <a:spcPct val="100000"/>
              </a:lnSpc>
              <a:spcBef>
                <a:spcPts val="1000"/>
              </a:spcBef>
              <a:spcAft>
                <a:spcPts val="0"/>
              </a:spcAft>
              <a:buSzPts val="2800"/>
              <a:buNone/>
            </a:pPr>
            <a:endParaRPr sz="2000" dirty="0">
              <a:solidFill>
                <a:srgbClr val="000000"/>
              </a:solidFill>
              <a:latin typeface="Verdana"/>
              <a:ea typeface="Verdana"/>
              <a:cs typeface="Verdana"/>
              <a:sym typeface="Verdana"/>
            </a:endParaRPr>
          </a:p>
          <a:p>
            <a:pPr marL="0" lvl="0" indent="0" algn="ctr" rtl="0">
              <a:lnSpc>
                <a:spcPct val="100000"/>
              </a:lnSpc>
              <a:spcBef>
                <a:spcPts val="1000"/>
              </a:spcBef>
              <a:spcAft>
                <a:spcPts val="0"/>
              </a:spcAft>
              <a:buSzPts val="2800"/>
              <a:buNone/>
            </a:pPr>
            <a:r>
              <a:rPr lang="en-CA" sz="2000" i="1" dirty="0">
                <a:solidFill>
                  <a:srgbClr val="B15B99"/>
                </a:solidFill>
                <a:latin typeface="Verdana"/>
                <a:ea typeface="Verdana"/>
                <a:cs typeface="Verdana"/>
                <a:sym typeface="Verdana"/>
              </a:rPr>
              <a:t>The Ontario Curriculum, Grades 9 to 12: French as a Second Language (2014), p. 42 </a:t>
            </a:r>
            <a:endParaRPr sz="2000" i="1" dirty="0">
              <a:solidFill>
                <a:srgbClr val="B15B99"/>
              </a:solidFill>
              <a:latin typeface="Verdana"/>
              <a:ea typeface="Verdana"/>
              <a:cs typeface="Verdana"/>
              <a:sym typeface="Verdana"/>
            </a:endParaRPr>
          </a:p>
        </p:txBody>
      </p:sp>
      <p:pic>
        <p:nvPicPr>
          <p:cNvPr id="127" name="Google Shape;127;p7" descr="Welcoming English Language Learners into French as a Second Language Programs, Ministry of Education Document Cover"/>
          <p:cNvPicPr preferRelativeResize="0"/>
          <p:nvPr/>
        </p:nvPicPr>
        <p:blipFill rotWithShape="1">
          <a:blip r:embed="rId3">
            <a:alphaModFix/>
          </a:blip>
          <a:srcRect/>
          <a:stretch/>
        </p:blipFill>
        <p:spPr>
          <a:xfrm>
            <a:off x="460710" y="1548709"/>
            <a:ext cx="2864325" cy="3755775"/>
          </a:xfrm>
          <a:prstGeom prst="rect">
            <a:avLst/>
          </a:prstGeom>
          <a:noFill/>
          <a:ln>
            <a:noFill/>
          </a:ln>
        </p:spPr>
      </p:pic>
      <p:sp>
        <p:nvSpPr>
          <p:cNvPr id="2" name="TextBox 1">
            <a:extLst>
              <a:ext uri="{FF2B5EF4-FFF2-40B4-BE49-F238E27FC236}">
                <a16:creationId xmlns:a16="http://schemas.microsoft.com/office/drawing/2014/main" id="{7415A862-F144-4F5B-934B-6483F1F0A354}"/>
              </a:ext>
            </a:extLst>
          </p:cNvPr>
          <p:cNvSpPr txBox="1"/>
          <p:nvPr/>
        </p:nvSpPr>
        <p:spPr>
          <a:xfrm>
            <a:off x="523461" y="1015724"/>
            <a:ext cx="2736574" cy="307777"/>
          </a:xfrm>
          <a:prstGeom prst="rect">
            <a:avLst/>
          </a:prstGeom>
          <a:noFill/>
        </p:spPr>
        <p:txBody>
          <a:bodyPr wrap="square" rtlCol="0">
            <a:spAutoFit/>
          </a:bodyPr>
          <a:lstStyle/>
          <a:p>
            <a:r>
              <a:rPr lang="en-CA" b="1" dirty="0">
                <a:solidFill>
                  <a:schemeClr val="accent1"/>
                </a:solidFill>
              </a:rPr>
              <a:t>English Language Learners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8" descr="Image of Word Cloud"/>
          <p:cNvPicPr preferRelativeResize="0"/>
          <p:nvPr/>
        </p:nvPicPr>
        <p:blipFill rotWithShape="1">
          <a:blip r:embed="rId3">
            <a:alphaModFix/>
          </a:blip>
          <a:srcRect/>
          <a:stretch/>
        </p:blipFill>
        <p:spPr>
          <a:xfrm>
            <a:off x="2133870" y="1714986"/>
            <a:ext cx="7924259" cy="4321051"/>
          </a:xfrm>
          <a:prstGeom prst="rect">
            <a:avLst/>
          </a:prstGeom>
          <a:noFill/>
          <a:ln>
            <a:noFill/>
          </a:ln>
        </p:spPr>
      </p:pic>
      <p:sp>
        <p:nvSpPr>
          <p:cNvPr id="133" name="Google Shape;133;p8"/>
          <p:cNvSpPr txBox="1"/>
          <p:nvPr/>
        </p:nvSpPr>
        <p:spPr>
          <a:xfrm>
            <a:off x="322886" y="984091"/>
            <a:ext cx="11564314" cy="57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CA" sz="2800" b="1" i="0" u="none" strike="noStrike" cap="none" dirty="0">
                <a:solidFill>
                  <a:srgbClr val="4CC0B3"/>
                </a:solidFill>
                <a:latin typeface="Verdana"/>
                <a:ea typeface="Verdana"/>
                <a:cs typeface="Verdana"/>
                <a:sym typeface="Verdana"/>
              </a:rPr>
              <a:t>Community Word Cloud of All Thoughts</a:t>
            </a:r>
            <a:endParaRPr sz="2800" b="1" i="0" u="none" strike="noStrike" cap="none" dirty="0">
              <a:solidFill>
                <a:srgbClr val="4CC0B3"/>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TotalTime>
  <Words>2425</Words>
  <Application>Microsoft Office PowerPoint</Application>
  <PresentationFormat>Widescreen</PresentationFormat>
  <Paragraphs>206</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Verdana</vt:lpstr>
      <vt:lpstr>Office Theme</vt:lpstr>
      <vt:lpstr>DDSB FRENCH AS A SECOND LANGUAGE (FSL) REVIEW OF PROGRAMS</vt:lpstr>
      <vt:lpstr>Land Acknowledgement</vt:lpstr>
      <vt:lpstr>Trustees</vt:lpstr>
      <vt:lpstr>Ministry of Education Mandate for FSL</vt:lpstr>
      <vt:lpstr>DDSB Models of FSL Programming</vt:lpstr>
      <vt:lpstr>FSL Review of Programs - Why?</vt:lpstr>
      <vt:lpstr>PowerPoint Presentation</vt:lpstr>
      <vt:lpstr>PowerPoint Presentation</vt:lpstr>
      <vt:lpstr>PowerPoint Presentation</vt:lpstr>
      <vt:lpstr> Community Thoughtexchange…You spoke!</vt:lpstr>
      <vt:lpstr>Community Thoughtexchange…You spoke!</vt:lpstr>
      <vt:lpstr>Community Thoughtexchange…You spoke!</vt:lpstr>
      <vt:lpstr>Discussion Topics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DDSB FRENCH AS A SECOND LANGUAGE (FSL) REVIEW OF PROGRAMS</dc:title>
  <dc:creator>MARGARET LAZARUS</dc:creator>
  <cp:lastModifiedBy>JASON CANAVAN</cp:lastModifiedBy>
  <cp:revision>48</cp:revision>
  <cp:lastPrinted>2020-10-01T21:01:26Z</cp:lastPrinted>
  <dcterms:modified xsi:type="dcterms:W3CDTF">2020-10-16T17:38:47Z</dcterms:modified>
</cp:coreProperties>
</file>