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7" r:id="rId2"/>
    <p:sldId id="270" r:id="rId3"/>
    <p:sldId id="271" r:id="rId4"/>
    <p:sldId id="267" r:id="rId5"/>
    <p:sldId id="264" r:id="rId6"/>
    <p:sldId id="268" r:id="rId7"/>
    <p:sldId id="265" r:id="rId8"/>
    <p:sldId id="273" r:id="rId9"/>
    <p:sldId id="269" r:id="rId10"/>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441" autoAdjust="0"/>
    <p:restoredTop sz="94660"/>
  </p:normalViewPr>
  <p:slideViewPr>
    <p:cSldViewPr snapToGrid="0">
      <p:cViewPr varScale="1">
        <p:scale>
          <a:sx n="77" d="100"/>
          <a:sy n="77" d="100"/>
        </p:scale>
        <p:origin x="25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CA"/>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4269CA4E-5A35-4B55-B974-E4E636B55CB0}" type="datetimeFigureOut">
              <a:rPr lang="en-CA" smtClean="0"/>
              <a:t>2023-10-03</a:t>
            </a:fld>
            <a:endParaRPr lang="en-CA"/>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CA"/>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CA"/>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BF8FCDFC-41AD-4542-B776-660E78D08C0F}" type="slidenum">
              <a:rPr lang="en-CA" smtClean="0"/>
              <a:t>‹#›</a:t>
            </a:fld>
            <a:endParaRPr lang="en-CA"/>
          </a:p>
        </p:txBody>
      </p:sp>
    </p:spTree>
    <p:extLst>
      <p:ext uri="{BB962C8B-B14F-4D97-AF65-F5344CB8AC3E}">
        <p14:creationId xmlns:p14="http://schemas.microsoft.com/office/powerpoint/2010/main" val="20350651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F0F321-4511-4BFF-A31F-FD54E50ED78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CA"/>
          </a:p>
        </p:txBody>
      </p:sp>
      <p:sp>
        <p:nvSpPr>
          <p:cNvPr id="3" name="Subtitle 2">
            <a:extLst>
              <a:ext uri="{FF2B5EF4-FFF2-40B4-BE49-F238E27FC236}">
                <a16:creationId xmlns:a16="http://schemas.microsoft.com/office/drawing/2014/main" id="{2BED5AD0-6895-4E9C-8DB7-D777D72E54F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CA"/>
          </a:p>
        </p:txBody>
      </p:sp>
      <p:sp>
        <p:nvSpPr>
          <p:cNvPr id="4" name="Date Placeholder 3">
            <a:extLst>
              <a:ext uri="{FF2B5EF4-FFF2-40B4-BE49-F238E27FC236}">
                <a16:creationId xmlns:a16="http://schemas.microsoft.com/office/drawing/2014/main" id="{876A0E20-029D-4EA6-A97C-D2C504617D3F}"/>
              </a:ext>
            </a:extLst>
          </p:cNvPr>
          <p:cNvSpPr>
            <a:spLocks noGrp="1"/>
          </p:cNvSpPr>
          <p:nvPr>
            <p:ph type="dt" sz="half" idx="10"/>
          </p:nvPr>
        </p:nvSpPr>
        <p:spPr/>
        <p:txBody>
          <a:bodyPr/>
          <a:lstStyle/>
          <a:p>
            <a:fld id="{DB15B190-FBC2-4B5E-9E47-5F40D848AD2F}" type="datetimeFigureOut">
              <a:rPr lang="en-CA" smtClean="0"/>
              <a:t>2023-10-03</a:t>
            </a:fld>
            <a:endParaRPr lang="en-CA"/>
          </a:p>
        </p:txBody>
      </p:sp>
      <p:sp>
        <p:nvSpPr>
          <p:cNvPr id="5" name="Footer Placeholder 4">
            <a:extLst>
              <a:ext uri="{FF2B5EF4-FFF2-40B4-BE49-F238E27FC236}">
                <a16:creationId xmlns:a16="http://schemas.microsoft.com/office/drawing/2014/main" id="{18D609B0-C1A9-49FF-8BFE-3E04B270C362}"/>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6DDFFDF1-B380-4C98-8A00-0CDA19116DF6}"/>
              </a:ext>
            </a:extLst>
          </p:cNvPr>
          <p:cNvSpPr>
            <a:spLocks noGrp="1"/>
          </p:cNvSpPr>
          <p:nvPr>
            <p:ph type="sldNum" sz="quarter" idx="12"/>
          </p:nvPr>
        </p:nvSpPr>
        <p:spPr/>
        <p:txBody>
          <a:bodyPr/>
          <a:lstStyle/>
          <a:p>
            <a:fld id="{941EDA9C-04F8-4D65-B448-1D368E6AE47B}" type="slidenum">
              <a:rPr lang="en-CA" smtClean="0"/>
              <a:t>‹#›</a:t>
            </a:fld>
            <a:endParaRPr lang="en-CA"/>
          </a:p>
        </p:txBody>
      </p:sp>
    </p:spTree>
    <p:extLst>
      <p:ext uri="{BB962C8B-B14F-4D97-AF65-F5344CB8AC3E}">
        <p14:creationId xmlns:p14="http://schemas.microsoft.com/office/powerpoint/2010/main" val="38001908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AB3C42-B05A-4960-B6FD-F0F6997F545F}"/>
              </a:ext>
            </a:extLst>
          </p:cNvPr>
          <p:cNvSpPr>
            <a:spLocks noGrp="1"/>
          </p:cNvSpPr>
          <p:nvPr>
            <p:ph type="title"/>
          </p:nvPr>
        </p:nvSpPr>
        <p:spPr/>
        <p:txBody>
          <a:bodyPr/>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DD940547-65B9-458B-A4C6-F9C4B69061E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59CBF03E-B8FE-4E3D-A33E-4712F9414D88}"/>
              </a:ext>
            </a:extLst>
          </p:cNvPr>
          <p:cNvSpPr>
            <a:spLocks noGrp="1"/>
          </p:cNvSpPr>
          <p:nvPr>
            <p:ph type="dt" sz="half" idx="10"/>
          </p:nvPr>
        </p:nvSpPr>
        <p:spPr/>
        <p:txBody>
          <a:bodyPr/>
          <a:lstStyle/>
          <a:p>
            <a:fld id="{DB15B190-FBC2-4B5E-9E47-5F40D848AD2F}" type="datetimeFigureOut">
              <a:rPr lang="en-CA" smtClean="0"/>
              <a:t>2023-10-03</a:t>
            </a:fld>
            <a:endParaRPr lang="en-CA"/>
          </a:p>
        </p:txBody>
      </p:sp>
      <p:sp>
        <p:nvSpPr>
          <p:cNvPr id="5" name="Footer Placeholder 4">
            <a:extLst>
              <a:ext uri="{FF2B5EF4-FFF2-40B4-BE49-F238E27FC236}">
                <a16:creationId xmlns:a16="http://schemas.microsoft.com/office/drawing/2014/main" id="{D302FD0C-143E-4D57-BE6B-7B4ED6521379}"/>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5DA8ABBC-85D0-4A6A-BAEA-37DD5AE04E54}"/>
              </a:ext>
            </a:extLst>
          </p:cNvPr>
          <p:cNvSpPr>
            <a:spLocks noGrp="1"/>
          </p:cNvSpPr>
          <p:nvPr>
            <p:ph type="sldNum" sz="quarter" idx="12"/>
          </p:nvPr>
        </p:nvSpPr>
        <p:spPr/>
        <p:txBody>
          <a:bodyPr/>
          <a:lstStyle/>
          <a:p>
            <a:fld id="{941EDA9C-04F8-4D65-B448-1D368E6AE47B}" type="slidenum">
              <a:rPr lang="en-CA" smtClean="0"/>
              <a:t>‹#›</a:t>
            </a:fld>
            <a:endParaRPr lang="en-CA"/>
          </a:p>
        </p:txBody>
      </p:sp>
    </p:spTree>
    <p:extLst>
      <p:ext uri="{BB962C8B-B14F-4D97-AF65-F5344CB8AC3E}">
        <p14:creationId xmlns:p14="http://schemas.microsoft.com/office/powerpoint/2010/main" val="26632651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787DFB6-5CC2-444D-9ED4-78F0AF42BBB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ED711CCA-0703-407E-8755-DE2751149BA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B4FEF47B-EF3F-43A7-A83E-C4B0F9E2CCC5}"/>
              </a:ext>
            </a:extLst>
          </p:cNvPr>
          <p:cNvSpPr>
            <a:spLocks noGrp="1"/>
          </p:cNvSpPr>
          <p:nvPr>
            <p:ph type="dt" sz="half" idx="10"/>
          </p:nvPr>
        </p:nvSpPr>
        <p:spPr/>
        <p:txBody>
          <a:bodyPr/>
          <a:lstStyle/>
          <a:p>
            <a:fld id="{DB15B190-FBC2-4B5E-9E47-5F40D848AD2F}" type="datetimeFigureOut">
              <a:rPr lang="en-CA" smtClean="0"/>
              <a:t>2023-10-03</a:t>
            </a:fld>
            <a:endParaRPr lang="en-CA"/>
          </a:p>
        </p:txBody>
      </p:sp>
      <p:sp>
        <p:nvSpPr>
          <p:cNvPr id="5" name="Footer Placeholder 4">
            <a:extLst>
              <a:ext uri="{FF2B5EF4-FFF2-40B4-BE49-F238E27FC236}">
                <a16:creationId xmlns:a16="http://schemas.microsoft.com/office/drawing/2014/main" id="{F08DF8FA-5CD7-4FCB-8745-BFFDEE09E04C}"/>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A9FB45DD-8F65-4E93-9B63-BA62088646A1}"/>
              </a:ext>
            </a:extLst>
          </p:cNvPr>
          <p:cNvSpPr>
            <a:spLocks noGrp="1"/>
          </p:cNvSpPr>
          <p:nvPr>
            <p:ph type="sldNum" sz="quarter" idx="12"/>
          </p:nvPr>
        </p:nvSpPr>
        <p:spPr/>
        <p:txBody>
          <a:bodyPr/>
          <a:lstStyle/>
          <a:p>
            <a:fld id="{941EDA9C-04F8-4D65-B448-1D368E6AE47B}" type="slidenum">
              <a:rPr lang="en-CA" smtClean="0"/>
              <a:t>‹#›</a:t>
            </a:fld>
            <a:endParaRPr lang="en-CA"/>
          </a:p>
        </p:txBody>
      </p:sp>
    </p:spTree>
    <p:extLst>
      <p:ext uri="{BB962C8B-B14F-4D97-AF65-F5344CB8AC3E}">
        <p14:creationId xmlns:p14="http://schemas.microsoft.com/office/powerpoint/2010/main" val="20050535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51CF90-8697-4774-AA34-5914A0A350E3}"/>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BD2ECC8D-F4A6-4FDC-9AB3-B7DE5663ACA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956EEC78-8D9A-4197-84D3-D266E72BE14A}"/>
              </a:ext>
            </a:extLst>
          </p:cNvPr>
          <p:cNvSpPr>
            <a:spLocks noGrp="1"/>
          </p:cNvSpPr>
          <p:nvPr>
            <p:ph type="dt" sz="half" idx="10"/>
          </p:nvPr>
        </p:nvSpPr>
        <p:spPr/>
        <p:txBody>
          <a:bodyPr/>
          <a:lstStyle/>
          <a:p>
            <a:fld id="{DB15B190-FBC2-4B5E-9E47-5F40D848AD2F}" type="datetimeFigureOut">
              <a:rPr lang="en-CA" smtClean="0"/>
              <a:t>2023-10-03</a:t>
            </a:fld>
            <a:endParaRPr lang="en-CA"/>
          </a:p>
        </p:txBody>
      </p:sp>
      <p:sp>
        <p:nvSpPr>
          <p:cNvPr id="5" name="Footer Placeholder 4">
            <a:extLst>
              <a:ext uri="{FF2B5EF4-FFF2-40B4-BE49-F238E27FC236}">
                <a16:creationId xmlns:a16="http://schemas.microsoft.com/office/drawing/2014/main" id="{5EC91D18-5BA2-4B8A-9F20-4FE4848813F0}"/>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23243553-4870-45B1-A8ED-84D3EC52DEBC}"/>
              </a:ext>
            </a:extLst>
          </p:cNvPr>
          <p:cNvSpPr>
            <a:spLocks noGrp="1"/>
          </p:cNvSpPr>
          <p:nvPr>
            <p:ph type="sldNum" sz="quarter" idx="12"/>
          </p:nvPr>
        </p:nvSpPr>
        <p:spPr/>
        <p:txBody>
          <a:bodyPr/>
          <a:lstStyle/>
          <a:p>
            <a:fld id="{941EDA9C-04F8-4D65-B448-1D368E6AE47B}" type="slidenum">
              <a:rPr lang="en-CA" smtClean="0"/>
              <a:t>‹#›</a:t>
            </a:fld>
            <a:endParaRPr lang="en-CA"/>
          </a:p>
        </p:txBody>
      </p:sp>
    </p:spTree>
    <p:extLst>
      <p:ext uri="{BB962C8B-B14F-4D97-AF65-F5344CB8AC3E}">
        <p14:creationId xmlns:p14="http://schemas.microsoft.com/office/powerpoint/2010/main" val="190917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4E1EC6-4F54-4592-A98D-9049603FF2C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CA"/>
          </a:p>
        </p:txBody>
      </p:sp>
      <p:sp>
        <p:nvSpPr>
          <p:cNvPr id="3" name="Text Placeholder 2">
            <a:extLst>
              <a:ext uri="{FF2B5EF4-FFF2-40B4-BE49-F238E27FC236}">
                <a16:creationId xmlns:a16="http://schemas.microsoft.com/office/drawing/2014/main" id="{F4E84652-311E-4E49-A33F-3FB013A28C3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BD15576-F4DE-40F5-ABCC-43F717E53E4A}"/>
              </a:ext>
            </a:extLst>
          </p:cNvPr>
          <p:cNvSpPr>
            <a:spLocks noGrp="1"/>
          </p:cNvSpPr>
          <p:nvPr>
            <p:ph type="dt" sz="half" idx="10"/>
          </p:nvPr>
        </p:nvSpPr>
        <p:spPr/>
        <p:txBody>
          <a:bodyPr/>
          <a:lstStyle/>
          <a:p>
            <a:fld id="{DB15B190-FBC2-4B5E-9E47-5F40D848AD2F}" type="datetimeFigureOut">
              <a:rPr lang="en-CA" smtClean="0"/>
              <a:t>2023-10-03</a:t>
            </a:fld>
            <a:endParaRPr lang="en-CA"/>
          </a:p>
        </p:txBody>
      </p:sp>
      <p:sp>
        <p:nvSpPr>
          <p:cNvPr id="5" name="Footer Placeholder 4">
            <a:extLst>
              <a:ext uri="{FF2B5EF4-FFF2-40B4-BE49-F238E27FC236}">
                <a16:creationId xmlns:a16="http://schemas.microsoft.com/office/drawing/2014/main" id="{F52D3530-2BEA-4618-8269-F7EB6ABBDDD0}"/>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A2EB8827-E23F-4115-B8D5-9BD762295E36}"/>
              </a:ext>
            </a:extLst>
          </p:cNvPr>
          <p:cNvSpPr>
            <a:spLocks noGrp="1"/>
          </p:cNvSpPr>
          <p:nvPr>
            <p:ph type="sldNum" sz="quarter" idx="12"/>
          </p:nvPr>
        </p:nvSpPr>
        <p:spPr/>
        <p:txBody>
          <a:bodyPr/>
          <a:lstStyle/>
          <a:p>
            <a:fld id="{941EDA9C-04F8-4D65-B448-1D368E6AE47B}" type="slidenum">
              <a:rPr lang="en-CA" smtClean="0"/>
              <a:t>‹#›</a:t>
            </a:fld>
            <a:endParaRPr lang="en-CA"/>
          </a:p>
        </p:txBody>
      </p:sp>
    </p:spTree>
    <p:extLst>
      <p:ext uri="{BB962C8B-B14F-4D97-AF65-F5344CB8AC3E}">
        <p14:creationId xmlns:p14="http://schemas.microsoft.com/office/powerpoint/2010/main" val="11911895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21C938-F526-414C-9236-9EB36261AA99}"/>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63B44CE9-A5B6-4992-969D-A0793BDC61D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a:extLst>
              <a:ext uri="{FF2B5EF4-FFF2-40B4-BE49-F238E27FC236}">
                <a16:creationId xmlns:a16="http://schemas.microsoft.com/office/drawing/2014/main" id="{A2F0D4AE-17D2-452D-965E-EF81B21B3EF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a:extLst>
              <a:ext uri="{FF2B5EF4-FFF2-40B4-BE49-F238E27FC236}">
                <a16:creationId xmlns:a16="http://schemas.microsoft.com/office/drawing/2014/main" id="{C1EFC133-2759-46C2-9A0D-66C70175FF4E}"/>
              </a:ext>
            </a:extLst>
          </p:cNvPr>
          <p:cNvSpPr>
            <a:spLocks noGrp="1"/>
          </p:cNvSpPr>
          <p:nvPr>
            <p:ph type="dt" sz="half" idx="10"/>
          </p:nvPr>
        </p:nvSpPr>
        <p:spPr/>
        <p:txBody>
          <a:bodyPr/>
          <a:lstStyle/>
          <a:p>
            <a:fld id="{DB15B190-FBC2-4B5E-9E47-5F40D848AD2F}" type="datetimeFigureOut">
              <a:rPr lang="en-CA" smtClean="0"/>
              <a:t>2023-10-03</a:t>
            </a:fld>
            <a:endParaRPr lang="en-CA"/>
          </a:p>
        </p:txBody>
      </p:sp>
      <p:sp>
        <p:nvSpPr>
          <p:cNvPr id="6" name="Footer Placeholder 5">
            <a:extLst>
              <a:ext uri="{FF2B5EF4-FFF2-40B4-BE49-F238E27FC236}">
                <a16:creationId xmlns:a16="http://schemas.microsoft.com/office/drawing/2014/main" id="{7BC7CBD4-B64D-4F54-8ADD-D19D665CE195}"/>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AA6BA2CD-7218-42EB-AE05-9036FA1AEF2C}"/>
              </a:ext>
            </a:extLst>
          </p:cNvPr>
          <p:cNvSpPr>
            <a:spLocks noGrp="1"/>
          </p:cNvSpPr>
          <p:nvPr>
            <p:ph type="sldNum" sz="quarter" idx="12"/>
          </p:nvPr>
        </p:nvSpPr>
        <p:spPr/>
        <p:txBody>
          <a:bodyPr/>
          <a:lstStyle/>
          <a:p>
            <a:fld id="{941EDA9C-04F8-4D65-B448-1D368E6AE47B}" type="slidenum">
              <a:rPr lang="en-CA" smtClean="0"/>
              <a:t>‹#›</a:t>
            </a:fld>
            <a:endParaRPr lang="en-CA"/>
          </a:p>
        </p:txBody>
      </p:sp>
    </p:spTree>
    <p:extLst>
      <p:ext uri="{BB962C8B-B14F-4D97-AF65-F5344CB8AC3E}">
        <p14:creationId xmlns:p14="http://schemas.microsoft.com/office/powerpoint/2010/main" val="36368600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43E930-4DE7-46ED-9E9C-86CF11869DD4}"/>
              </a:ext>
            </a:extLst>
          </p:cNvPr>
          <p:cNvSpPr>
            <a:spLocks noGrp="1"/>
          </p:cNvSpPr>
          <p:nvPr>
            <p:ph type="title"/>
          </p:nvPr>
        </p:nvSpPr>
        <p:spPr>
          <a:xfrm>
            <a:off x="839788" y="365125"/>
            <a:ext cx="10515600" cy="1325563"/>
          </a:xfrm>
        </p:spPr>
        <p:txBody>
          <a:bodyPr/>
          <a:lstStyle/>
          <a:p>
            <a:r>
              <a:rPr lang="en-US"/>
              <a:t>Click to edit Master title style</a:t>
            </a:r>
            <a:endParaRPr lang="en-CA"/>
          </a:p>
        </p:txBody>
      </p:sp>
      <p:sp>
        <p:nvSpPr>
          <p:cNvPr id="3" name="Text Placeholder 2">
            <a:extLst>
              <a:ext uri="{FF2B5EF4-FFF2-40B4-BE49-F238E27FC236}">
                <a16:creationId xmlns:a16="http://schemas.microsoft.com/office/drawing/2014/main" id="{53D91BF2-D70D-449B-948E-A15A1314B7D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9807813-1AD2-4C59-A544-A2FE26553D0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a:extLst>
              <a:ext uri="{FF2B5EF4-FFF2-40B4-BE49-F238E27FC236}">
                <a16:creationId xmlns:a16="http://schemas.microsoft.com/office/drawing/2014/main" id="{485B6782-C0A2-4B41-9308-37465E3BDF3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F8F9EAF-015F-455E-8B9F-EA2DD971579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a:extLst>
              <a:ext uri="{FF2B5EF4-FFF2-40B4-BE49-F238E27FC236}">
                <a16:creationId xmlns:a16="http://schemas.microsoft.com/office/drawing/2014/main" id="{037A400A-D259-4C24-8A50-C6CD86D9CA02}"/>
              </a:ext>
            </a:extLst>
          </p:cNvPr>
          <p:cNvSpPr>
            <a:spLocks noGrp="1"/>
          </p:cNvSpPr>
          <p:nvPr>
            <p:ph type="dt" sz="half" idx="10"/>
          </p:nvPr>
        </p:nvSpPr>
        <p:spPr/>
        <p:txBody>
          <a:bodyPr/>
          <a:lstStyle/>
          <a:p>
            <a:fld id="{DB15B190-FBC2-4B5E-9E47-5F40D848AD2F}" type="datetimeFigureOut">
              <a:rPr lang="en-CA" smtClean="0"/>
              <a:t>2023-10-03</a:t>
            </a:fld>
            <a:endParaRPr lang="en-CA"/>
          </a:p>
        </p:txBody>
      </p:sp>
      <p:sp>
        <p:nvSpPr>
          <p:cNvPr id="8" name="Footer Placeholder 7">
            <a:extLst>
              <a:ext uri="{FF2B5EF4-FFF2-40B4-BE49-F238E27FC236}">
                <a16:creationId xmlns:a16="http://schemas.microsoft.com/office/drawing/2014/main" id="{C3554C8D-5938-43CE-8191-8DA6BD0BCD89}"/>
              </a:ext>
            </a:extLst>
          </p:cNvPr>
          <p:cNvSpPr>
            <a:spLocks noGrp="1"/>
          </p:cNvSpPr>
          <p:nvPr>
            <p:ph type="ftr" sz="quarter" idx="11"/>
          </p:nvPr>
        </p:nvSpPr>
        <p:spPr/>
        <p:txBody>
          <a:bodyPr/>
          <a:lstStyle/>
          <a:p>
            <a:endParaRPr lang="en-CA"/>
          </a:p>
        </p:txBody>
      </p:sp>
      <p:sp>
        <p:nvSpPr>
          <p:cNvPr id="9" name="Slide Number Placeholder 8">
            <a:extLst>
              <a:ext uri="{FF2B5EF4-FFF2-40B4-BE49-F238E27FC236}">
                <a16:creationId xmlns:a16="http://schemas.microsoft.com/office/drawing/2014/main" id="{00B354E0-A90B-4610-B511-6A1A3942C255}"/>
              </a:ext>
            </a:extLst>
          </p:cNvPr>
          <p:cNvSpPr>
            <a:spLocks noGrp="1"/>
          </p:cNvSpPr>
          <p:nvPr>
            <p:ph type="sldNum" sz="quarter" idx="12"/>
          </p:nvPr>
        </p:nvSpPr>
        <p:spPr/>
        <p:txBody>
          <a:bodyPr/>
          <a:lstStyle/>
          <a:p>
            <a:fld id="{941EDA9C-04F8-4D65-B448-1D368E6AE47B}" type="slidenum">
              <a:rPr lang="en-CA" smtClean="0"/>
              <a:t>‹#›</a:t>
            </a:fld>
            <a:endParaRPr lang="en-CA"/>
          </a:p>
        </p:txBody>
      </p:sp>
    </p:spTree>
    <p:extLst>
      <p:ext uri="{BB962C8B-B14F-4D97-AF65-F5344CB8AC3E}">
        <p14:creationId xmlns:p14="http://schemas.microsoft.com/office/powerpoint/2010/main" val="30092795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75A6C0-E809-472F-A531-ECA4A1CDB83A}"/>
              </a:ext>
            </a:extLst>
          </p:cNvPr>
          <p:cNvSpPr>
            <a:spLocks noGrp="1"/>
          </p:cNvSpPr>
          <p:nvPr>
            <p:ph type="title"/>
          </p:nvPr>
        </p:nvSpPr>
        <p:spPr/>
        <p:txBody>
          <a:bodyPr/>
          <a:lstStyle/>
          <a:p>
            <a:r>
              <a:rPr lang="en-US"/>
              <a:t>Click to edit Master title style</a:t>
            </a:r>
            <a:endParaRPr lang="en-CA"/>
          </a:p>
        </p:txBody>
      </p:sp>
      <p:sp>
        <p:nvSpPr>
          <p:cNvPr id="3" name="Date Placeholder 2">
            <a:extLst>
              <a:ext uri="{FF2B5EF4-FFF2-40B4-BE49-F238E27FC236}">
                <a16:creationId xmlns:a16="http://schemas.microsoft.com/office/drawing/2014/main" id="{657E030A-17F1-4A94-9D9A-2EF9397F5637}"/>
              </a:ext>
            </a:extLst>
          </p:cNvPr>
          <p:cNvSpPr>
            <a:spLocks noGrp="1"/>
          </p:cNvSpPr>
          <p:nvPr>
            <p:ph type="dt" sz="half" idx="10"/>
          </p:nvPr>
        </p:nvSpPr>
        <p:spPr/>
        <p:txBody>
          <a:bodyPr/>
          <a:lstStyle/>
          <a:p>
            <a:fld id="{DB15B190-FBC2-4B5E-9E47-5F40D848AD2F}" type="datetimeFigureOut">
              <a:rPr lang="en-CA" smtClean="0"/>
              <a:t>2023-10-03</a:t>
            </a:fld>
            <a:endParaRPr lang="en-CA"/>
          </a:p>
        </p:txBody>
      </p:sp>
      <p:sp>
        <p:nvSpPr>
          <p:cNvPr id="4" name="Footer Placeholder 3">
            <a:extLst>
              <a:ext uri="{FF2B5EF4-FFF2-40B4-BE49-F238E27FC236}">
                <a16:creationId xmlns:a16="http://schemas.microsoft.com/office/drawing/2014/main" id="{B7C52846-0AC1-4772-A1FF-1B6F2DFD1190}"/>
              </a:ext>
            </a:extLst>
          </p:cNvPr>
          <p:cNvSpPr>
            <a:spLocks noGrp="1"/>
          </p:cNvSpPr>
          <p:nvPr>
            <p:ph type="ftr" sz="quarter" idx="11"/>
          </p:nvPr>
        </p:nvSpPr>
        <p:spPr/>
        <p:txBody>
          <a:bodyPr/>
          <a:lstStyle/>
          <a:p>
            <a:endParaRPr lang="en-CA"/>
          </a:p>
        </p:txBody>
      </p:sp>
      <p:sp>
        <p:nvSpPr>
          <p:cNvPr id="5" name="Slide Number Placeholder 4">
            <a:extLst>
              <a:ext uri="{FF2B5EF4-FFF2-40B4-BE49-F238E27FC236}">
                <a16:creationId xmlns:a16="http://schemas.microsoft.com/office/drawing/2014/main" id="{8F18340C-5F49-49CF-8FB0-DC0578C67102}"/>
              </a:ext>
            </a:extLst>
          </p:cNvPr>
          <p:cNvSpPr>
            <a:spLocks noGrp="1"/>
          </p:cNvSpPr>
          <p:nvPr>
            <p:ph type="sldNum" sz="quarter" idx="12"/>
          </p:nvPr>
        </p:nvSpPr>
        <p:spPr/>
        <p:txBody>
          <a:bodyPr/>
          <a:lstStyle/>
          <a:p>
            <a:fld id="{941EDA9C-04F8-4D65-B448-1D368E6AE47B}" type="slidenum">
              <a:rPr lang="en-CA" smtClean="0"/>
              <a:t>‹#›</a:t>
            </a:fld>
            <a:endParaRPr lang="en-CA"/>
          </a:p>
        </p:txBody>
      </p:sp>
    </p:spTree>
    <p:extLst>
      <p:ext uri="{BB962C8B-B14F-4D97-AF65-F5344CB8AC3E}">
        <p14:creationId xmlns:p14="http://schemas.microsoft.com/office/powerpoint/2010/main" val="14713041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CA201FD-7510-4770-BECC-0B88D54FA1BE}"/>
              </a:ext>
            </a:extLst>
          </p:cNvPr>
          <p:cNvSpPr>
            <a:spLocks noGrp="1"/>
          </p:cNvSpPr>
          <p:nvPr>
            <p:ph type="dt" sz="half" idx="10"/>
          </p:nvPr>
        </p:nvSpPr>
        <p:spPr/>
        <p:txBody>
          <a:bodyPr/>
          <a:lstStyle/>
          <a:p>
            <a:fld id="{DB15B190-FBC2-4B5E-9E47-5F40D848AD2F}" type="datetimeFigureOut">
              <a:rPr lang="en-CA" smtClean="0"/>
              <a:t>2023-10-03</a:t>
            </a:fld>
            <a:endParaRPr lang="en-CA"/>
          </a:p>
        </p:txBody>
      </p:sp>
      <p:sp>
        <p:nvSpPr>
          <p:cNvPr id="3" name="Footer Placeholder 2">
            <a:extLst>
              <a:ext uri="{FF2B5EF4-FFF2-40B4-BE49-F238E27FC236}">
                <a16:creationId xmlns:a16="http://schemas.microsoft.com/office/drawing/2014/main" id="{A1BFD3AF-390E-4B85-9693-B9CAE7FA0854}"/>
              </a:ext>
            </a:extLst>
          </p:cNvPr>
          <p:cNvSpPr>
            <a:spLocks noGrp="1"/>
          </p:cNvSpPr>
          <p:nvPr>
            <p:ph type="ftr" sz="quarter" idx="11"/>
          </p:nvPr>
        </p:nvSpPr>
        <p:spPr/>
        <p:txBody>
          <a:bodyPr/>
          <a:lstStyle/>
          <a:p>
            <a:endParaRPr lang="en-CA"/>
          </a:p>
        </p:txBody>
      </p:sp>
      <p:sp>
        <p:nvSpPr>
          <p:cNvPr id="4" name="Slide Number Placeholder 3">
            <a:extLst>
              <a:ext uri="{FF2B5EF4-FFF2-40B4-BE49-F238E27FC236}">
                <a16:creationId xmlns:a16="http://schemas.microsoft.com/office/drawing/2014/main" id="{3777B69D-A636-43F9-AFF4-0F997469765B}"/>
              </a:ext>
            </a:extLst>
          </p:cNvPr>
          <p:cNvSpPr>
            <a:spLocks noGrp="1"/>
          </p:cNvSpPr>
          <p:nvPr>
            <p:ph type="sldNum" sz="quarter" idx="12"/>
          </p:nvPr>
        </p:nvSpPr>
        <p:spPr/>
        <p:txBody>
          <a:bodyPr/>
          <a:lstStyle/>
          <a:p>
            <a:fld id="{941EDA9C-04F8-4D65-B448-1D368E6AE47B}" type="slidenum">
              <a:rPr lang="en-CA" smtClean="0"/>
              <a:t>‹#›</a:t>
            </a:fld>
            <a:endParaRPr lang="en-CA"/>
          </a:p>
        </p:txBody>
      </p:sp>
    </p:spTree>
    <p:extLst>
      <p:ext uri="{BB962C8B-B14F-4D97-AF65-F5344CB8AC3E}">
        <p14:creationId xmlns:p14="http://schemas.microsoft.com/office/powerpoint/2010/main" val="12288579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9339C2-338F-4C9C-9D1D-995FCFAAFB7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Content Placeholder 2">
            <a:extLst>
              <a:ext uri="{FF2B5EF4-FFF2-40B4-BE49-F238E27FC236}">
                <a16:creationId xmlns:a16="http://schemas.microsoft.com/office/drawing/2014/main" id="{5448BEA6-1099-4FB3-9523-5CA2D80A867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a:extLst>
              <a:ext uri="{FF2B5EF4-FFF2-40B4-BE49-F238E27FC236}">
                <a16:creationId xmlns:a16="http://schemas.microsoft.com/office/drawing/2014/main" id="{3BB7133E-6BDE-4501-955D-DF4E7D4C910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29A09E5-7F50-4783-AB60-005299B1C777}"/>
              </a:ext>
            </a:extLst>
          </p:cNvPr>
          <p:cNvSpPr>
            <a:spLocks noGrp="1"/>
          </p:cNvSpPr>
          <p:nvPr>
            <p:ph type="dt" sz="half" idx="10"/>
          </p:nvPr>
        </p:nvSpPr>
        <p:spPr/>
        <p:txBody>
          <a:bodyPr/>
          <a:lstStyle/>
          <a:p>
            <a:fld id="{DB15B190-FBC2-4B5E-9E47-5F40D848AD2F}" type="datetimeFigureOut">
              <a:rPr lang="en-CA" smtClean="0"/>
              <a:t>2023-10-03</a:t>
            </a:fld>
            <a:endParaRPr lang="en-CA"/>
          </a:p>
        </p:txBody>
      </p:sp>
      <p:sp>
        <p:nvSpPr>
          <p:cNvPr id="6" name="Footer Placeholder 5">
            <a:extLst>
              <a:ext uri="{FF2B5EF4-FFF2-40B4-BE49-F238E27FC236}">
                <a16:creationId xmlns:a16="http://schemas.microsoft.com/office/drawing/2014/main" id="{375EF93E-8319-4C8C-8F7A-B845FA0B458E}"/>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B8744023-D4A8-4748-A8D7-106AFACD8783}"/>
              </a:ext>
            </a:extLst>
          </p:cNvPr>
          <p:cNvSpPr>
            <a:spLocks noGrp="1"/>
          </p:cNvSpPr>
          <p:nvPr>
            <p:ph type="sldNum" sz="quarter" idx="12"/>
          </p:nvPr>
        </p:nvSpPr>
        <p:spPr/>
        <p:txBody>
          <a:bodyPr/>
          <a:lstStyle/>
          <a:p>
            <a:fld id="{941EDA9C-04F8-4D65-B448-1D368E6AE47B}" type="slidenum">
              <a:rPr lang="en-CA" smtClean="0"/>
              <a:t>‹#›</a:t>
            </a:fld>
            <a:endParaRPr lang="en-CA"/>
          </a:p>
        </p:txBody>
      </p:sp>
    </p:spTree>
    <p:extLst>
      <p:ext uri="{BB962C8B-B14F-4D97-AF65-F5344CB8AC3E}">
        <p14:creationId xmlns:p14="http://schemas.microsoft.com/office/powerpoint/2010/main" val="18264919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7B27F0-EC16-4BDD-8AEA-9AE84D6597C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Picture Placeholder 2">
            <a:extLst>
              <a:ext uri="{FF2B5EF4-FFF2-40B4-BE49-F238E27FC236}">
                <a16:creationId xmlns:a16="http://schemas.microsoft.com/office/drawing/2014/main" id="{354603C5-902E-4B74-8B16-1D06E2EA984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a:extLst>
              <a:ext uri="{FF2B5EF4-FFF2-40B4-BE49-F238E27FC236}">
                <a16:creationId xmlns:a16="http://schemas.microsoft.com/office/drawing/2014/main" id="{BF2F1C14-2FE0-4F3A-8558-CA6CB5AF40C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2D99731-DF09-4617-83A8-1AD09F42A346}"/>
              </a:ext>
            </a:extLst>
          </p:cNvPr>
          <p:cNvSpPr>
            <a:spLocks noGrp="1"/>
          </p:cNvSpPr>
          <p:nvPr>
            <p:ph type="dt" sz="half" idx="10"/>
          </p:nvPr>
        </p:nvSpPr>
        <p:spPr/>
        <p:txBody>
          <a:bodyPr/>
          <a:lstStyle/>
          <a:p>
            <a:fld id="{DB15B190-FBC2-4B5E-9E47-5F40D848AD2F}" type="datetimeFigureOut">
              <a:rPr lang="en-CA" smtClean="0"/>
              <a:t>2023-10-03</a:t>
            </a:fld>
            <a:endParaRPr lang="en-CA"/>
          </a:p>
        </p:txBody>
      </p:sp>
      <p:sp>
        <p:nvSpPr>
          <p:cNvPr id="6" name="Footer Placeholder 5">
            <a:extLst>
              <a:ext uri="{FF2B5EF4-FFF2-40B4-BE49-F238E27FC236}">
                <a16:creationId xmlns:a16="http://schemas.microsoft.com/office/drawing/2014/main" id="{356196DB-0315-43C7-9F69-22FCBAC0E8C1}"/>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96487F2C-5CE6-4800-9868-3512723DF166}"/>
              </a:ext>
            </a:extLst>
          </p:cNvPr>
          <p:cNvSpPr>
            <a:spLocks noGrp="1"/>
          </p:cNvSpPr>
          <p:nvPr>
            <p:ph type="sldNum" sz="quarter" idx="12"/>
          </p:nvPr>
        </p:nvSpPr>
        <p:spPr/>
        <p:txBody>
          <a:bodyPr/>
          <a:lstStyle/>
          <a:p>
            <a:fld id="{941EDA9C-04F8-4D65-B448-1D368E6AE47B}" type="slidenum">
              <a:rPr lang="en-CA" smtClean="0"/>
              <a:t>‹#›</a:t>
            </a:fld>
            <a:endParaRPr lang="en-CA"/>
          </a:p>
        </p:txBody>
      </p:sp>
    </p:spTree>
    <p:extLst>
      <p:ext uri="{BB962C8B-B14F-4D97-AF65-F5344CB8AC3E}">
        <p14:creationId xmlns:p14="http://schemas.microsoft.com/office/powerpoint/2010/main" val="37110179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AD139E8-0C84-4FAF-8C96-52CFCAB6871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a:extLst>
              <a:ext uri="{FF2B5EF4-FFF2-40B4-BE49-F238E27FC236}">
                <a16:creationId xmlns:a16="http://schemas.microsoft.com/office/drawing/2014/main" id="{5A0A35C8-7FAF-482A-921F-716D2243889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3A2FD126-78AB-4CBF-B1F0-C25D31310C8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B15B190-FBC2-4B5E-9E47-5F40D848AD2F}" type="datetimeFigureOut">
              <a:rPr lang="en-CA" smtClean="0"/>
              <a:t>2023-10-03</a:t>
            </a:fld>
            <a:endParaRPr lang="en-CA"/>
          </a:p>
        </p:txBody>
      </p:sp>
      <p:sp>
        <p:nvSpPr>
          <p:cNvPr id="5" name="Footer Placeholder 4">
            <a:extLst>
              <a:ext uri="{FF2B5EF4-FFF2-40B4-BE49-F238E27FC236}">
                <a16:creationId xmlns:a16="http://schemas.microsoft.com/office/drawing/2014/main" id="{B52F5408-DDF4-419B-9FDF-8A3C81CAC83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a:extLst>
              <a:ext uri="{FF2B5EF4-FFF2-40B4-BE49-F238E27FC236}">
                <a16:creationId xmlns:a16="http://schemas.microsoft.com/office/drawing/2014/main" id="{AF6E819C-6FF2-48CE-B757-392FC185A2F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41EDA9C-04F8-4D65-B448-1D368E6AE47B}" type="slidenum">
              <a:rPr lang="en-CA" smtClean="0"/>
              <a:t>‹#›</a:t>
            </a:fld>
            <a:endParaRPr lang="en-CA"/>
          </a:p>
        </p:txBody>
      </p:sp>
    </p:spTree>
    <p:extLst>
      <p:ext uri="{BB962C8B-B14F-4D97-AF65-F5344CB8AC3E}">
        <p14:creationId xmlns:p14="http://schemas.microsoft.com/office/powerpoint/2010/main" val="3821106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cid:image002.png@01D44A89.25FAB7B0"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3" Type="http://schemas.openxmlformats.org/officeDocument/2006/relationships/hyperlink" Target="mailto:dispatch@ddsb.ca" TargetMode="External"/><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3" Type="http://schemas.openxmlformats.org/officeDocument/2006/relationships/hyperlink" Target="mailto:sfe.support@ddsb.ca" TargetMode="External"/><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3" Type="http://schemas.openxmlformats.org/officeDocument/2006/relationships/hyperlink" Target="mailto:Employee.Records@ddsb.ca" TargetMode="External"/><Relationship Id="rId2" Type="http://schemas.openxmlformats.org/officeDocument/2006/relationships/image" Target="../media/image4.png"/><Relationship Id="rId1" Type="http://schemas.openxmlformats.org/officeDocument/2006/relationships/slideLayout" Target="../slideLayouts/slideLayout9.xml"/><Relationship Id="rId5" Type="http://schemas.openxmlformats.org/officeDocument/2006/relationships/hyperlink" Target="mailto:Dispatch@ddsb.ca" TargetMode="External"/><Relationship Id="rId4" Type="http://schemas.openxmlformats.org/officeDocument/2006/relationships/hyperlink" Target="mailto:SFE.support@ddsb.ca"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5434194B-EB56-4062-98C6-CB72F287E3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0022124" cy="6858000"/>
          </a:xfrm>
          <a:prstGeom prst="rect">
            <a:avLst/>
          </a:prstGeom>
          <a:gradFill>
            <a:gsLst>
              <a:gs pos="0">
                <a:schemeClr val="accent1">
                  <a:lumMod val="100000"/>
                  <a:alpha val="82000"/>
                </a:schemeClr>
              </a:gs>
              <a:gs pos="25000">
                <a:schemeClr val="accent1">
                  <a:alpha val="60000"/>
                </a:schemeClr>
              </a:gs>
              <a:gs pos="94000">
                <a:schemeClr val="bg2">
                  <a:lumMod val="75000"/>
                </a:schemeClr>
              </a:gs>
              <a:gs pos="100000">
                <a:schemeClr val="bg2">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20" name="Picture 19">
            <a:extLst>
              <a:ext uri="{FF2B5EF4-FFF2-40B4-BE49-F238E27FC236}">
                <a16:creationId xmlns:a16="http://schemas.microsoft.com/office/drawing/2014/main" id="{B3746DB1-35A8-422F-9955-4F8E75DBB077}"/>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Subtitle 2">
            <a:extLst>
              <a:ext uri="{FF2B5EF4-FFF2-40B4-BE49-F238E27FC236}">
                <a16:creationId xmlns:a16="http://schemas.microsoft.com/office/drawing/2014/main" id="{AB496267-FCBA-4C74-9CB0-CF3276014CBA}"/>
              </a:ext>
            </a:extLst>
          </p:cNvPr>
          <p:cNvSpPr>
            <a:spLocks noGrp="1"/>
          </p:cNvSpPr>
          <p:nvPr>
            <p:ph type="subTitle" idx="1"/>
          </p:nvPr>
        </p:nvSpPr>
        <p:spPr>
          <a:xfrm>
            <a:off x="5445676" y="3753492"/>
            <a:ext cx="5946202" cy="838831"/>
          </a:xfrm>
        </p:spPr>
        <p:txBody>
          <a:bodyPr anchor="b">
            <a:normAutofit fontScale="85000" lnSpcReduction="20000"/>
          </a:bodyPr>
          <a:lstStyle/>
          <a:p>
            <a:pPr algn="r"/>
            <a:endParaRPr lang="en-CA" sz="1800" dirty="0">
              <a:solidFill>
                <a:srgbClr val="000000"/>
              </a:solidFill>
            </a:endParaRPr>
          </a:p>
          <a:p>
            <a:pPr algn="r"/>
            <a:endParaRPr lang="en-CA" sz="1800" dirty="0">
              <a:solidFill>
                <a:srgbClr val="000000"/>
              </a:solidFill>
            </a:endParaRPr>
          </a:p>
          <a:p>
            <a:pPr algn="r"/>
            <a:r>
              <a:rPr lang="en-CA" sz="1800" dirty="0">
                <a:solidFill>
                  <a:srgbClr val="000000"/>
                </a:solidFill>
              </a:rPr>
              <a:t> </a:t>
            </a:r>
          </a:p>
        </p:txBody>
      </p:sp>
      <p:sp>
        <p:nvSpPr>
          <p:cNvPr id="2" name="Title 1">
            <a:extLst>
              <a:ext uri="{FF2B5EF4-FFF2-40B4-BE49-F238E27FC236}">
                <a16:creationId xmlns:a16="http://schemas.microsoft.com/office/drawing/2014/main" id="{DBFA9061-0718-4578-8CAD-CEA248DE9798}"/>
              </a:ext>
            </a:extLst>
          </p:cNvPr>
          <p:cNvSpPr>
            <a:spLocks noGrp="1"/>
          </p:cNvSpPr>
          <p:nvPr>
            <p:ph type="ctrTitle"/>
          </p:nvPr>
        </p:nvSpPr>
        <p:spPr>
          <a:xfrm>
            <a:off x="5445299" y="4592325"/>
            <a:ext cx="5946579" cy="1514185"/>
          </a:xfrm>
        </p:spPr>
        <p:txBody>
          <a:bodyPr anchor="t">
            <a:normAutofit/>
          </a:bodyPr>
          <a:lstStyle/>
          <a:p>
            <a:r>
              <a:rPr lang="en-CA" sz="4000" dirty="0">
                <a:solidFill>
                  <a:srgbClr val="000000"/>
                </a:solidFill>
              </a:rPr>
              <a:t>SUPPLY EMPLOYEE</a:t>
            </a:r>
            <a:br>
              <a:rPr lang="en-CA" sz="4000" dirty="0">
                <a:solidFill>
                  <a:srgbClr val="000000"/>
                </a:solidFill>
              </a:rPr>
            </a:br>
            <a:r>
              <a:rPr lang="en-CA" sz="4000" dirty="0">
                <a:solidFill>
                  <a:srgbClr val="000000"/>
                </a:solidFill>
              </a:rPr>
              <a:t>SIGN –UP</a:t>
            </a:r>
          </a:p>
        </p:txBody>
      </p:sp>
      <p:sp>
        <p:nvSpPr>
          <p:cNvPr id="22" name="Freeform 57">
            <a:extLst>
              <a:ext uri="{FF2B5EF4-FFF2-40B4-BE49-F238E27FC236}">
                <a16:creationId xmlns:a16="http://schemas.microsoft.com/office/drawing/2014/main" id="{B817D9AD-5E85-4E85-AC3E-43E24FA91A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580219"/>
            <a:ext cx="4383459" cy="5287256"/>
          </a:xfrm>
          <a:custGeom>
            <a:avLst/>
            <a:gdLst>
              <a:gd name="connsiteX0" fmla="*/ 1504462 w 4383459"/>
              <a:gd name="connsiteY0" fmla="*/ 0 h 5287256"/>
              <a:gd name="connsiteX1" fmla="*/ 4383459 w 4383459"/>
              <a:gd name="connsiteY1" fmla="*/ 2878997 h 5287256"/>
              <a:gd name="connsiteX2" fmla="*/ 3114137 w 4383459"/>
              <a:gd name="connsiteY2" fmla="*/ 5266307 h 5287256"/>
              <a:gd name="connsiteX3" fmla="*/ 3079653 w 4383459"/>
              <a:gd name="connsiteY3" fmla="*/ 5287256 h 5287256"/>
              <a:gd name="connsiteX4" fmla="*/ 0 w 4383459"/>
              <a:gd name="connsiteY4" fmla="*/ 5287256 h 5287256"/>
              <a:gd name="connsiteX5" fmla="*/ 0 w 4383459"/>
              <a:gd name="connsiteY5" fmla="*/ 427769 h 5287256"/>
              <a:gd name="connsiteX6" fmla="*/ 132161 w 4383459"/>
              <a:gd name="connsiteY6" fmla="*/ 347480 h 5287256"/>
              <a:gd name="connsiteX7" fmla="*/ 1504462 w 4383459"/>
              <a:gd name="connsiteY7" fmla="*/ 0 h 52872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383459" h="5287256">
                <a:moveTo>
                  <a:pt x="1504462" y="0"/>
                </a:moveTo>
                <a:cubicBezTo>
                  <a:pt x="3094488" y="0"/>
                  <a:pt x="4383459" y="1288971"/>
                  <a:pt x="4383459" y="2878997"/>
                </a:cubicBezTo>
                <a:cubicBezTo>
                  <a:pt x="4383459" y="3872763"/>
                  <a:pt x="3879955" y="4748930"/>
                  <a:pt x="3114137" y="5266307"/>
                </a:cubicBezTo>
                <a:lnTo>
                  <a:pt x="3079653" y="5287256"/>
                </a:lnTo>
                <a:lnTo>
                  <a:pt x="0" y="5287256"/>
                </a:lnTo>
                <a:lnTo>
                  <a:pt x="0" y="427769"/>
                </a:lnTo>
                <a:lnTo>
                  <a:pt x="132161" y="347480"/>
                </a:lnTo>
                <a:cubicBezTo>
                  <a:pt x="540096" y="125876"/>
                  <a:pt x="1007579" y="0"/>
                  <a:pt x="1504462" y="0"/>
                </a:cubicBezTo>
                <a:close/>
              </a:path>
            </a:pathLst>
          </a:custGeom>
          <a:solidFill>
            <a:srgbClr val="FFFFFF"/>
          </a:solidFill>
          <a:ln>
            <a:gradFill>
              <a:gsLst>
                <a:gs pos="0">
                  <a:schemeClr val="accent1">
                    <a:lumMod val="40000"/>
                    <a:lumOff val="60000"/>
                  </a:schemeClr>
                </a:gs>
                <a:gs pos="23000">
                  <a:schemeClr val="accent1">
                    <a:lumMod val="45000"/>
                    <a:lumOff val="55000"/>
                  </a:schemeClr>
                </a:gs>
                <a:gs pos="83000">
                  <a:schemeClr val="bg2">
                    <a:lumMod val="75000"/>
                  </a:schemeClr>
                </a:gs>
                <a:gs pos="100000">
                  <a:schemeClr val="bg2">
                    <a:lumMod val="75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0" name="Freeform: Shape 23">
            <a:extLst>
              <a:ext uri="{FF2B5EF4-FFF2-40B4-BE49-F238E27FC236}">
                <a16:creationId xmlns:a16="http://schemas.microsoft.com/office/drawing/2014/main" id="{F0810290-E788-4DE3-B716-DBE58CC6A8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12946" y="0"/>
            <a:ext cx="4185112" cy="3170097"/>
          </a:xfrm>
          <a:custGeom>
            <a:avLst/>
            <a:gdLst>
              <a:gd name="connsiteX0" fmla="*/ 301225 w 4185112"/>
              <a:gd name="connsiteY0" fmla="*/ 0 h 3170097"/>
              <a:gd name="connsiteX1" fmla="*/ 3883887 w 4185112"/>
              <a:gd name="connsiteY1" fmla="*/ 0 h 3170097"/>
              <a:gd name="connsiteX2" fmla="*/ 3932552 w 4185112"/>
              <a:gd name="connsiteY2" fmla="*/ 80105 h 3170097"/>
              <a:gd name="connsiteX3" fmla="*/ 4185112 w 4185112"/>
              <a:gd name="connsiteY3" fmla="*/ 1077541 h 3170097"/>
              <a:gd name="connsiteX4" fmla="*/ 2092556 w 4185112"/>
              <a:gd name="connsiteY4" fmla="*/ 3170097 h 3170097"/>
              <a:gd name="connsiteX5" fmla="*/ 0 w 4185112"/>
              <a:gd name="connsiteY5" fmla="*/ 1077541 h 3170097"/>
              <a:gd name="connsiteX6" fmla="*/ 252561 w 4185112"/>
              <a:gd name="connsiteY6" fmla="*/ 80105 h 31700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85112" h="3170097">
                <a:moveTo>
                  <a:pt x="301225" y="0"/>
                </a:moveTo>
                <a:lnTo>
                  <a:pt x="3883887" y="0"/>
                </a:lnTo>
                <a:lnTo>
                  <a:pt x="3932552" y="80105"/>
                </a:lnTo>
                <a:cubicBezTo>
                  <a:pt x="4093621" y="376606"/>
                  <a:pt x="4185112" y="716389"/>
                  <a:pt x="4185112" y="1077541"/>
                </a:cubicBezTo>
                <a:cubicBezTo>
                  <a:pt x="4185112" y="2233228"/>
                  <a:pt x="3248243" y="3170097"/>
                  <a:pt x="2092556" y="3170097"/>
                </a:cubicBezTo>
                <a:cubicBezTo>
                  <a:pt x="936869" y="3170097"/>
                  <a:pt x="0" y="2233228"/>
                  <a:pt x="0" y="1077541"/>
                </a:cubicBezTo>
                <a:cubicBezTo>
                  <a:pt x="0" y="716389"/>
                  <a:pt x="91491" y="376606"/>
                  <a:pt x="252561" y="80105"/>
                </a:cubicBezTo>
                <a:close/>
              </a:path>
            </a:pathLst>
          </a:custGeom>
          <a:solidFill>
            <a:srgbClr val="FFFFFF"/>
          </a:solidFill>
          <a:ln>
            <a:gradFill>
              <a:gsLst>
                <a:gs pos="0">
                  <a:schemeClr val="accent1">
                    <a:lumMod val="40000"/>
                    <a:lumOff val="60000"/>
                  </a:schemeClr>
                </a:gs>
                <a:gs pos="23000">
                  <a:schemeClr val="accent1">
                    <a:lumMod val="45000"/>
                    <a:lumOff val="55000"/>
                  </a:schemeClr>
                </a:gs>
                <a:gs pos="83000">
                  <a:schemeClr val="bg2">
                    <a:lumMod val="75000"/>
                  </a:schemeClr>
                </a:gs>
                <a:gs pos="100000">
                  <a:schemeClr val="bg2">
                    <a:lumMod val="75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2" name="Picture 11" descr="Human Resource Services Logo email (2)">
            <a:extLst>
              <a:ext uri="{FF2B5EF4-FFF2-40B4-BE49-F238E27FC236}">
                <a16:creationId xmlns:a16="http://schemas.microsoft.com/office/drawing/2014/main" id="{4903760B-7172-413B-9B40-08FB4A600710}"/>
              </a:ext>
            </a:extLst>
          </p:cNvPr>
          <p:cNvPicPr/>
          <p:nvPr/>
        </p:nvPicPr>
        <p:blipFill>
          <a:blip r:embed="rId3" r:link="rId4">
            <a:extLst>
              <a:ext uri="{28A0092B-C50C-407E-A947-70E740481C1C}">
                <a14:useLocalDpi xmlns:a14="http://schemas.microsoft.com/office/drawing/2010/main" val="0"/>
              </a:ext>
            </a:extLst>
          </a:blip>
          <a:stretch>
            <a:fillRect/>
          </a:stretch>
        </p:blipFill>
        <p:spPr bwMode="auto">
          <a:xfrm>
            <a:off x="5418595" y="802988"/>
            <a:ext cx="2754249" cy="918082"/>
          </a:xfrm>
          <a:prstGeom prst="rect">
            <a:avLst/>
          </a:prstGeom>
          <a:noFill/>
        </p:spPr>
      </p:pic>
      <p:pic>
        <p:nvPicPr>
          <p:cNvPr id="4" name="Picture 3">
            <a:extLst>
              <a:ext uri="{FF2B5EF4-FFF2-40B4-BE49-F238E27FC236}">
                <a16:creationId xmlns:a16="http://schemas.microsoft.com/office/drawing/2014/main" id="{2ACFAA04-0DC1-4A54-BF6F-16118BF27C03}"/>
              </a:ext>
            </a:extLst>
          </p:cNvPr>
          <p:cNvPicPr>
            <a:picLocks noChangeAspect="1"/>
          </p:cNvPicPr>
          <p:nvPr/>
        </p:nvPicPr>
        <p:blipFill>
          <a:blip r:embed="rId5"/>
          <a:stretch>
            <a:fillRect/>
          </a:stretch>
        </p:blipFill>
        <p:spPr>
          <a:xfrm>
            <a:off x="323181" y="3602210"/>
            <a:ext cx="3163437" cy="1637078"/>
          </a:xfrm>
          <a:prstGeom prst="rect">
            <a:avLst/>
          </a:prstGeom>
        </p:spPr>
      </p:pic>
      <p:sp>
        <p:nvSpPr>
          <p:cNvPr id="5" name="Date Placeholder 4">
            <a:extLst>
              <a:ext uri="{FF2B5EF4-FFF2-40B4-BE49-F238E27FC236}">
                <a16:creationId xmlns:a16="http://schemas.microsoft.com/office/drawing/2014/main" id="{5031812D-1761-40FB-9F7B-D198C8CFCBC3}"/>
              </a:ext>
            </a:extLst>
          </p:cNvPr>
          <p:cNvSpPr>
            <a:spLocks noGrp="1"/>
          </p:cNvSpPr>
          <p:nvPr>
            <p:ph type="dt" sz="half" idx="10"/>
          </p:nvPr>
        </p:nvSpPr>
        <p:spPr/>
        <p:txBody>
          <a:bodyPr/>
          <a:lstStyle/>
          <a:p>
            <a:r>
              <a:rPr lang="en-CA"/>
              <a:t>2020-07-08</a:t>
            </a:r>
          </a:p>
        </p:txBody>
      </p:sp>
      <p:sp>
        <p:nvSpPr>
          <p:cNvPr id="6" name="Footer Placeholder 5">
            <a:extLst>
              <a:ext uri="{FF2B5EF4-FFF2-40B4-BE49-F238E27FC236}">
                <a16:creationId xmlns:a16="http://schemas.microsoft.com/office/drawing/2014/main" id="{B66B93CE-EED5-4727-8F54-CD0BACB71424}"/>
              </a:ext>
            </a:extLst>
          </p:cNvPr>
          <p:cNvSpPr>
            <a:spLocks noGrp="1"/>
          </p:cNvSpPr>
          <p:nvPr>
            <p:ph type="ftr" sz="quarter" idx="11"/>
          </p:nvPr>
        </p:nvSpPr>
        <p:spPr/>
        <p:txBody>
          <a:bodyPr/>
          <a:lstStyle/>
          <a:p>
            <a:r>
              <a:rPr lang="en-CA" dirty="0"/>
              <a:t> </a:t>
            </a:r>
          </a:p>
        </p:txBody>
      </p:sp>
    </p:spTree>
    <p:extLst>
      <p:ext uri="{BB962C8B-B14F-4D97-AF65-F5344CB8AC3E}">
        <p14:creationId xmlns:p14="http://schemas.microsoft.com/office/powerpoint/2010/main" val="12845691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20" name="Picture 19">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048EE026-51FB-4308-84E2-141AEE1AD5EB}"/>
              </a:ext>
            </a:extLst>
          </p:cNvPr>
          <p:cNvSpPr>
            <a:spLocks noGrp="1"/>
          </p:cNvSpPr>
          <p:nvPr>
            <p:ph type="title"/>
          </p:nvPr>
        </p:nvSpPr>
        <p:spPr>
          <a:xfrm>
            <a:off x="1179226" y="826680"/>
            <a:ext cx="9833548" cy="1325563"/>
          </a:xfrm>
        </p:spPr>
        <p:txBody>
          <a:bodyPr vert="horz" lIns="91440" tIns="45720" rIns="91440" bIns="45720" rtlCol="0" anchor="ctr">
            <a:normAutofit/>
          </a:bodyPr>
          <a:lstStyle/>
          <a:p>
            <a:pPr algn="ctr"/>
            <a:r>
              <a:rPr lang="en-US" sz="4000" kern="1200" dirty="0">
                <a:solidFill>
                  <a:srgbClr val="FFFFFF"/>
                </a:solidFill>
                <a:latin typeface="+mj-lt"/>
                <a:ea typeface="+mj-ea"/>
                <a:cs typeface="+mj-cs"/>
              </a:rPr>
              <a:t>SMART FIND EXRESS</a:t>
            </a:r>
          </a:p>
        </p:txBody>
      </p:sp>
      <p:sp>
        <p:nvSpPr>
          <p:cNvPr id="4" name="Text Placeholder 3">
            <a:extLst>
              <a:ext uri="{FF2B5EF4-FFF2-40B4-BE49-F238E27FC236}">
                <a16:creationId xmlns:a16="http://schemas.microsoft.com/office/drawing/2014/main" id="{898D3817-F0F2-4403-B893-F1EA5F59DCFD}"/>
              </a:ext>
            </a:extLst>
          </p:cNvPr>
          <p:cNvSpPr>
            <a:spLocks noGrp="1"/>
          </p:cNvSpPr>
          <p:nvPr>
            <p:ph type="body" sz="half" idx="2"/>
          </p:nvPr>
        </p:nvSpPr>
        <p:spPr>
          <a:xfrm>
            <a:off x="1179074" y="2628513"/>
            <a:ext cx="9833548" cy="3801316"/>
          </a:xfrm>
        </p:spPr>
        <p:txBody>
          <a:bodyPr vert="horz" lIns="91440" tIns="45720" rIns="91440" bIns="45720" rtlCol="0">
            <a:normAutofit/>
          </a:bodyPr>
          <a:lstStyle/>
          <a:p>
            <a:pPr lvl="0" algn="just"/>
            <a:endParaRPr lang="en-CA" dirty="0"/>
          </a:p>
          <a:p>
            <a:pPr lvl="0" algn="just"/>
            <a:r>
              <a:rPr lang="en-CA" sz="2000" dirty="0">
                <a:solidFill>
                  <a:srgbClr val="000000"/>
                </a:solidFill>
              </a:rPr>
              <a:t>Smart Find Express or SFE is our automated callout &amp; online supply booking system.</a:t>
            </a:r>
          </a:p>
          <a:p>
            <a:pPr lvl="0" algn="just"/>
            <a:endParaRPr lang="en-CA" sz="2000" dirty="0">
              <a:solidFill>
                <a:srgbClr val="000000"/>
              </a:solidFill>
            </a:endParaRPr>
          </a:p>
          <a:p>
            <a:pPr lvl="0" algn="just"/>
            <a:r>
              <a:rPr lang="en-CA" sz="2000" dirty="0">
                <a:solidFill>
                  <a:srgbClr val="000000"/>
                </a:solidFill>
              </a:rPr>
              <a:t>Once you have provided your HR associate with all of your required paperwork you will receive an email with your SFE registration information and step by step instructions on how to register with SFE.</a:t>
            </a:r>
          </a:p>
          <a:p>
            <a:pPr lvl="0" algn="just"/>
            <a:endParaRPr lang="en-CA" sz="2000" dirty="0">
              <a:solidFill>
                <a:srgbClr val="000000"/>
              </a:solidFill>
            </a:endParaRPr>
          </a:p>
          <a:p>
            <a:pPr lvl="0" algn="just"/>
            <a:r>
              <a:rPr lang="en-CA" sz="2000" dirty="0">
                <a:solidFill>
                  <a:srgbClr val="000000"/>
                </a:solidFill>
              </a:rPr>
              <a:t>Once you have registered with SFE over the phone and entered a valid callback number you will be in the rotation to receive calls from SFE.</a:t>
            </a:r>
            <a:endParaRPr lang="en-US" sz="2000" dirty="0">
              <a:solidFill>
                <a:srgbClr val="000000"/>
              </a:solidFill>
            </a:endParaRPr>
          </a:p>
        </p:txBody>
      </p:sp>
    </p:spTree>
    <p:extLst>
      <p:ext uri="{BB962C8B-B14F-4D97-AF65-F5344CB8AC3E}">
        <p14:creationId xmlns:p14="http://schemas.microsoft.com/office/powerpoint/2010/main" val="2280606939"/>
      </p:ext>
    </p:extLst>
  </p:cSld>
  <p:clrMapOvr>
    <a:masterClrMapping/>
  </p:clrMapOvr>
  <mc:AlternateContent xmlns:mc="http://schemas.openxmlformats.org/markup-compatibility/2006" xmlns:p14="http://schemas.microsoft.com/office/powerpoint/2010/main">
    <mc:Choice Requires="p14">
      <p:transition spd="slow" p14:dur="2000" advTm="32020"/>
    </mc:Choice>
    <mc:Fallback xmlns="">
      <p:transition spd="slow" advTm="3202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20" name="Picture 19">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048EE026-51FB-4308-84E2-141AEE1AD5EB}"/>
              </a:ext>
            </a:extLst>
          </p:cNvPr>
          <p:cNvSpPr>
            <a:spLocks noGrp="1"/>
          </p:cNvSpPr>
          <p:nvPr>
            <p:ph type="title"/>
          </p:nvPr>
        </p:nvSpPr>
        <p:spPr>
          <a:xfrm>
            <a:off x="1179226" y="826680"/>
            <a:ext cx="9833548" cy="1325563"/>
          </a:xfrm>
        </p:spPr>
        <p:txBody>
          <a:bodyPr vert="horz" lIns="91440" tIns="45720" rIns="91440" bIns="45720" rtlCol="0" anchor="ctr">
            <a:normAutofit/>
          </a:bodyPr>
          <a:lstStyle/>
          <a:p>
            <a:pPr algn="ctr"/>
            <a:r>
              <a:rPr lang="en-US" sz="4000" kern="1200" dirty="0">
                <a:solidFill>
                  <a:srgbClr val="FFFFFF"/>
                </a:solidFill>
                <a:latin typeface="+mj-lt"/>
                <a:ea typeface="+mj-ea"/>
                <a:cs typeface="+mj-cs"/>
              </a:rPr>
              <a:t>SMARTFIND EXPRESS (SFE)</a:t>
            </a:r>
          </a:p>
        </p:txBody>
      </p:sp>
      <p:sp>
        <p:nvSpPr>
          <p:cNvPr id="4" name="Text Placeholder 3">
            <a:extLst>
              <a:ext uri="{FF2B5EF4-FFF2-40B4-BE49-F238E27FC236}">
                <a16:creationId xmlns:a16="http://schemas.microsoft.com/office/drawing/2014/main" id="{898D3817-F0F2-4403-B893-F1EA5F59DCFD}"/>
              </a:ext>
            </a:extLst>
          </p:cNvPr>
          <p:cNvSpPr>
            <a:spLocks noGrp="1"/>
          </p:cNvSpPr>
          <p:nvPr>
            <p:ph type="body" sz="half" idx="2"/>
          </p:nvPr>
        </p:nvSpPr>
        <p:spPr>
          <a:xfrm>
            <a:off x="1044877" y="2045642"/>
            <a:ext cx="10101942" cy="4712967"/>
          </a:xfrm>
        </p:spPr>
        <p:txBody>
          <a:bodyPr vert="horz" lIns="91440" tIns="45720" rIns="91440" bIns="45720" rtlCol="0">
            <a:normAutofit/>
          </a:bodyPr>
          <a:lstStyle/>
          <a:p>
            <a:pPr lvl="0"/>
            <a:endParaRPr lang="en-CA" b="1" dirty="0"/>
          </a:p>
          <a:p>
            <a:pPr lvl="0"/>
            <a:endParaRPr lang="en-CA" b="1" dirty="0"/>
          </a:p>
          <a:p>
            <a:pPr lvl="0"/>
            <a:r>
              <a:rPr lang="en-CA" b="1" dirty="0"/>
              <a:t>Call Out:</a:t>
            </a:r>
          </a:p>
          <a:p>
            <a:pPr marL="742950" lvl="1" indent="-285750">
              <a:buFont typeface="Arial" panose="020B0604020202020204" pitchFamily="34" charset="0"/>
              <a:buChar char="•"/>
            </a:pPr>
            <a:r>
              <a:rPr lang="en-CA" sz="1600" dirty="0"/>
              <a:t>Call out for future assignments begins at 4:00pm and goes until 10:00pm nightly.</a:t>
            </a:r>
          </a:p>
          <a:p>
            <a:pPr marL="742950" lvl="1" indent="-285750">
              <a:buFont typeface="Arial" panose="020B0604020202020204" pitchFamily="34" charset="0"/>
              <a:buChar char="•"/>
            </a:pPr>
            <a:r>
              <a:rPr lang="en-CA" sz="1600" dirty="0"/>
              <a:t>Call out for same day assignments begins at 5:30am and will continue until all jobs have been filled or the system has exhausted all available supply staff.</a:t>
            </a:r>
          </a:p>
          <a:p>
            <a:pPr marL="742950" lvl="1" indent="-285750">
              <a:buFont typeface="Arial" panose="020B0604020202020204" pitchFamily="34" charset="0"/>
              <a:buChar char="•"/>
            </a:pPr>
            <a:r>
              <a:rPr lang="en-CA" sz="1600" dirty="0"/>
              <a:t>You could receive calls from SFE up until 1:00pm if the system is trying to call you for an afternoon assignment.</a:t>
            </a:r>
          </a:p>
          <a:p>
            <a:pPr lvl="0"/>
            <a:endParaRPr lang="en-CA" b="1" dirty="0"/>
          </a:p>
          <a:p>
            <a:pPr lvl="0"/>
            <a:r>
              <a:rPr lang="en-CA" b="1" dirty="0"/>
              <a:t>Receiving a call after an assignment has started:</a:t>
            </a:r>
          </a:p>
          <a:p>
            <a:pPr marL="742950" lvl="1" indent="-285750">
              <a:buFont typeface="Arial" panose="020B0604020202020204" pitchFamily="34" charset="0"/>
              <a:buChar char="•"/>
            </a:pPr>
            <a:r>
              <a:rPr lang="en-CA" sz="1600" dirty="0"/>
              <a:t>There may be times when you receive a call from SFE for an assignment that has already started. We ask that you please accept the assignment if you can arrive at the school within 30 minutes of </a:t>
            </a:r>
            <a:r>
              <a:rPr lang="en-CA" sz="1600" u="sng" dirty="0"/>
              <a:t>receiving the call</a:t>
            </a:r>
            <a:r>
              <a:rPr lang="en-CA" sz="1600" dirty="0"/>
              <a:t>. Otherwise, please decline due to insufficient time. </a:t>
            </a:r>
          </a:p>
          <a:p>
            <a:pPr marL="742950" lvl="1" indent="-285750">
              <a:buFont typeface="Arial" panose="020B0604020202020204" pitchFamily="34" charset="0"/>
              <a:buChar char="•"/>
            </a:pPr>
            <a:r>
              <a:rPr lang="en-CA" sz="1600" dirty="0"/>
              <a:t>If you accept, please </a:t>
            </a:r>
            <a:r>
              <a:rPr lang="en-CA" sz="1600" b="1" dirty="0"/>
              <a:t>contact the school to advise them of your arrival time immediately</a:t>
            </a:r>
            <a:r>
              <a:rPr lang="en-CA" sz="1600" dirty="0"/>
              <a:t>.</a:t>
            </a:r>
          </a:p>
          <a:p>
            <a:pPr lvl="1"/>
            <a:endParaRPr lang="en-CA" sz="1600" dirty="0"/>
          </a:p>
          <a:p>
            <a:pPr marL="742950" lvl="1" indent="-285750">
              <a:buFont typeface="Arial" panose="020B0604020202020204" pitchFamily="34" charset="0"/>
              <a:buChar char="•"/>
            </a:pPr>
            <a:endParaRPr lang="en-CA" dirty="0"/>
          </a:p>
          <a:p>
            <a:pPr lvl="0"/>
            <a:endParaRPr lang="en-US" sz="2000" dirty="0">
              <a:solidFill>
                <a:srgbClr val="000000"/>
              </a:solidFill>
            </a:endParaRPr>
          </a:p>
        </p:txBody>
      </p:sp>
    </p:spTree>
    <p:extLst>
      <p:ext uri="{BB962C8B-B14F-4D97-AF65-F5344CB8AC3E}">
        <p14:creationId xmlns:p14="http://schemas.microsoft.com/office/powerpoint/2010/main" val="615918430"/>
      </p:ext>
    </p:extLst>
  </p:cSld>
  <p:clrMapOvr>
    <a:masterClrMapping/>
  </p:clrMapOvr>
  <mc:AlternateContent xmlns:mc="http://schemas.openxmlformats.org/markup-compatibility/2006" xmlns:p14="http://schemas.microsoft.com/office/powerpoint/2010/main">
    <mc:Choice Requires="p14">
      <p:transition spd="slow" p14:dur="2000" advTm="71242"/>
    </mc:Choice>
    <mc:Fallback xmlns="">
      <p:transition spd="slow" advTm="71242"/>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 name="Picture 19">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048EE026-51FB-4308-84E2-141AEE1AD5EB}"/>
              </a:ext>
            </a:extLst>
          </p:cNvPr>
          <p:cNvSpPr>
            <a:spLocks noGrp="1"/>
          </p:cNvSpPr>
          <p:nvPr>
            <p:ph type="title"/>
          </p:nvPr>
        </p:nvSpPr>
        <p:spPr>
          <a:xfrm>
            <a:off x="1179226" y="826680"/>
            <a:ext cx="9833548" cy="1325563"/>
          </a:xfrm>
        </p:spPr>
        <p:txBody>
          <a:bodyPr vert="horz" lIns="91440" tIns="45720" rIns="91440" bIns="45720" rtlCol="0" anchor="ctr">
            <a:normAutofit/>
          </a:bodyPr>
          <a:lstStyle/>
          <a:p>
            <a:pPr algn="ctr"/>
            <a:r>
              <a:rPr lang="en-US" sz="4000" kern="1200" dirty="0">
                <a:solidFill>
                  <a:srgbClr val="FFFFFF"/>
                </a:solidFill>
                <a:latin typeface="+mj-lt"/>
                <a:ea typeface="+mj-ea"/>
                <a:cs typeface="+mj-cs"/>
              </a:rPr>
              <a:t>SMARTFIND EXPRESS (SFE)</a:t>
            </a:r>
          </a:p>
        </p:txBody>
      </p:sp>
      <p:sp>
        <p:nvSpPr>
          <p:cNvPr id="4" name="Text Placeholder 3">
            <a:extLst>
              <a:ext uri="{FF2B5EF4-FFF2-40B4-BE49-F238E27FC236}">
                <a16:creationId xmlns:a16="http://schemas.microsoft.com/office/drawing/2014/main" id="{898D3817-F0F2-4403-B893-F1EA5F59DCFD}"/>
              </a:ext>
            </a:extLst>
          </p:cNvPr>
          <p:cNvSpPr>
            <a:spLocks noGrp="1"/>
          </p:cNvSpPr>
          <p:nvPr>
            <p:ph type="body" sz="half" idx="2"/>
          </p:nvPr>
        </p:nvSpPr>
        <p:spPr>
          <a:xfrm>
            <a:off x="1074057" y="2809949"/>
            <a:ext cx="9938717" cy="3474738"/>
          </a:xfrm>
        </p:spPr>
        <p:txBody>
          <a:bodyPr vert="horz" lIns="91440" tIns="45720" rIns="91440" bIns="45720" rtlCol="0">
            <a:normAutofit/>
          </a:bodyPr>
          <a:lstStyle/>
          <a:p>
            <a:pPr lvl="0"/>
            <a:r>
              <a:rPr lang="en-CA" sz="1700" b="1" dirty="0"/>
              <a:t>Schools are permitted to request specific substitutes for assignments at their location</a:t>
            </a:r>
          </a:p>
          <a:p>
            <a:pPr marL="742950" lvl="1" indent="-285750">
              <a:buFont typeface="Arial" panose="020B0604020202020204" pitchFamily="34" charset="0"/>
              <a:buChar char="•"/>
            </a:pPr>
            <a:r>
              <a:rPr lang="en-CA" sz="1700" dirty="0"/>
              <a:t>If you are requested for an assignment, you will be called every hour during nightly call out, until 8:30pm five days before the assignment starts.</a:t>
            </a:r>
          </a:p>
          <a:p>
            <a:pPr marL="742950" lvl="1" indent="-285750">
              <a:buFont typeface="Arial" panose="020B0604020202020204" pitchFamily="34" charset="0"/>
              <a:buChar char="•"/>
            </a:pPr>
            <a:r>
              <a:rPr lang="en-CA" sz="1700" dirty="0"/>
              <a:t>If you have not accepted the assignment by that point, it will be offered to another substitute. </a:t>
            </a:r>
          </a:p>
          <a:p>
            <a:pPr marL="742950" lvl="1" indent="-285750">
              <a:buFont typeface="Arial" panose="020B0604020202020204" pitchFamily="34" charset="0"/>
              <a:buChar char="•"/>
            </a:pPr>
            <a:r>
              <a:rPr lang="en-CA" sz="1700" dirty="0"/>
              <a:t>If you are requested for an assignment within five days, you will only be called once. If you miss that call, the assignment will be offered to another substitute. 	</a:t>
            </a:r>
          </a:p>
          <a:p>
            <a:pPr lvl="0"/>
            <a:r>
              <a:rPr lang="en-CA" sz="1700" b="1" dirty="0"/>
              <a:t>Supply Availability</a:t>
            </a:r>
          </a:p>
          <a:p>
            <a:pPr marL="742950" lvl="1" indent="-285750">
              <a:buFont typeface="Arial" panose="020B0604020202020204" pitchFamily="34" charset="0"/>
              <a:buChar char="•"/>
            </a:pPr>
            <a:r>
              <a:rPr lang="en-CA" sz="1700" dirty="0"/>
              <a:t>On the paperwork you receive you will be asked to select your available geographic locations.  The more locations you select– the more calls you will receive. In the future should you wish to add or delete geographic locations please send an email to </a:t>
            </a:r>
            <a:r>
              <a:rPr lang="en-CA" sz="1700" b="1" dirty="0"/>
              <a:t>sfe.support@ddsb.ca</a:t>
            </a:r>
          </a:p>
          <a:p>
            <a:pPr lvl="0"/>
            <a:endParaRPr lang="en-US" sz="2000" dirty="0">
              <a:solidFill>
                <a:srgbClr val="000000"/>
              </a:solidFill>
            </a:endParaRPr>
          </a:p>
        </p:txBody>
      </p:sp>
    </p:spTree>
    <p:extLst>
      <p:ext uri="{BB962C8B-B14F-4D97-AF65-F5344CB8AC3E}">
        <p14:creationId xmlns:p14="http://schemas.microsoft.com/office/powerpoint/2010/main" val="18267590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 name="Picture 19">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048EE026-51FB-4308-84E2-141AEE1AD5EB}"/>
              </a:ext>
            </a:extLst>
          </p:cNvPr>
          <p:cNvSpPr>
            <a:spLocks noGrp="1"/>
          </p:cNvSpPr>
          <p:nvPr>
            <p:ph type="title"/>
          </p:nvPr>
        </p:nvSpPr>
        <p:spPr>
          <a:xfrm>
            <a:off x="1179226" y="826680"/>
            <a:ext cx="9833548" cy="1325563"/>
          </a:xfrm>
        </p:spPr>
        <p:txBody>
          <a:bodyPr vert="horz" lIns="91440" tIns="45720" rIns="91440" bIns="45720" rtlCol="0" anchor="ctr">
            <a:normAutofit/>
          </a:bodyPr>
          <a:lstStyle/>
          <a:p>
            <a:pPr algn="ctr"/>
            <a:r>
              <a:rPr lang="en-US" sz="4000" dirty="0">
                <a:solidFill>
                  <a:srgbClr val="FFFFFF"/>
                </a:solidFill>
              </a:rPr>
              <a:t>SMARTFIND EXPRESS(SFE) CONT’D</a:t>
            </a:r>
            <a:endParaRPr lang="en-US" sz="4000" kern="1200" dirty="0">
              <a:solidFill>
                <a:srgbClr val="FFFFFF"/>
              </a:solidFill>
              <a:latin typeface="+mj-lt"/>
              <a:ea typeface="+mj-ea"/>
              <a:cs typeface="+mj-cs"/>
            </a:endParaRPr>
          </a:p>
        </p:txBody>
      </p:sp>
      <p:sp>
        <p:nvSpPr>
          <p:cNvPr id="4" name="Text Placeholder 3">
            <a:extLst>
              <a:ext uri="{FF2B5EF4-FFF2-40B4-BE49-F238E27FC236}">
                <a16:creationId xmlns:a16="http://schemas.microsoft.com/office/drawing/2014/main" id="{898D3817-F0F2-4403-B893-F1EA5F59DCFD}"/>
              </a:ext>
            </a:extLst>
          </p:cNvPr>
          <p:cNvSpPr>
            <a:spLocks noGrp="1"/>
          </p:cNvSpPr>
          <p:nvPr>
            <p:ph type="body" sz="half" idx="2"/>
          </p:nvPr>
        </p:nvSpPr>
        <p:spPr>
          <a:xfrm>
            <a:off x="355601" y="2628513"/>
            <a:ext cx="11213915" cy="3801316"/>
          </a:xfrm>
        </p:spPr>
        <p:txBody>
          <a:bodyPr vert="horz" lIns="91440" tIns="45720" rIns="91440" bIns="45720" rtlCol="0">
            <a:normAutofit/>
          </a:bodyPr>
          <a:lstStyle/>
          <a:p>
            <a:pPr lvl="1"/>
            <a:endParaRPr lang="en-CA" dirty="0"/>
          </a:p>
          <a:p>
            <a:r>
              <a:rPr lang="en-CA" dirty="0"/>
              <a:t>						</a:t>
            </a:r>
          </a:p>
          <a:p>
            <a:pPr lvl="0"/>
            <a:r>
              <a:rPr lang="en-US" sz="2000" dirty="0">
                <a:solidFill>
                  <a:srgbClr val="000000"/>
                </a:solidFill>
              </a:rPr>
              <a:t>			</a:t>
            </a:r>
          </a:p>
        </p:txBody>
      </p:sp>
      <p:sp>
        <p:nvSpPr>
          <p:cNvPr id="3" name="TextBox 2">
            <a:extLst>
              <a:ext uri="{FF2B5EF4-FFF2-40B4-BE49-F238E27FC236}">
                <a16:creationId xmlns:a16="http://schemas.microsoft.com/office/drawing/2014/main" id="{0E8E9EDF-2F06-45E9-B4A2-0903E81EA972}"/>
              </a:ext>
            </a:extLst>
          </p:cNvPr>
          <p:cNvSpPr txBox="1"/>
          <p:nvPr/>
        </p:nvSpPr>
        <p:spPr>
          <a:xfrm>
            <a:off x="1066648" y="2443985"/>
            <a:ext cx="10058400" cy="4385816"/>
          </a:xfrm>
          <a:prstGeom prst="rect">
            <a:avLst/>
          </a:prstGeom>
          <a:noFill/>
        </p:spPr>
        <p:txBody>
          <a:bodyPr wrap="square" rtlCol="0">
            <a:spAutoFit/>
          </a:bodyPr>
          <a:lstStyle/>
          <a:p>
            <a:endParaRPr lang="en-CA" sz="1600" b="1" dirty="0"/>
          </a:p>
          <a:p>
            <a:r>
              <a:rPr lang="en-CA" sz="1600" b="1" dirty="0"/>
              <a:t>Accepting Multiple Assignments:</a:t>
            </a:r>
          </a:p>
          <a:p>
            <a:pPr marL="742950" lvl="1" indent="-285750">
              <a:buFont typeface="Arial" panose="020B0604020202020204" pitchFamily="34" charset="0"/>
              <a:buChar char="•"/>
            </a:pPr>
            <a:r>
              <a:rPr lang="en-CA" sz="1400" dirty="0"/>
              <a:t>Unfortunately SFE is not able to identify the distances between schools. Please ensure that you leave yourself enough travel time between morning and afternoon assignments at different locations.</a:t>
            </a:r>
          </a:p>
          <a:p>
            <a:pPr marL="742950" lvl="1" indent="-285750">
              <a:buFont typeface="Arial" panose="020B0604020202020204" pitchFamily="34" charset="0"/>
              <a:buChar char="•"/>
            </a:pPr>
            <a:r>
              <a:rPr lang="en-CA" sz="1400" dirty="0"/>
              <a:t>It is your responsibility to manage your calendar and to ensure you are able to make it to your assignments on time. </a:t>
            </a:r>
          </a:p>
          <a:p>
            <a:pPr lvl="1"/>
            <a:endParaRPr lang="en-CA" sz="900" dirty="0"/>
          </a:p>
          <a:p>
            <a:pPr lvl="0"/>
            <a:r>
              <a:rPr lang="en-CA" sz="1600" b="1" dirty="0"/>
              <a:t>Job Shopping:</a:t>
            </a:r>
          </a:p>
          <a:p>
            <a:pPr marL="742950" lvl="1" indent="-285750">
              <a:buFont typeface="Arial" panose="020B0604020202020204" pitchFamily="34" charset="0"/>
              <a:buChar char="•"/>
            </a:pPr>
            <a:r>
              <a:rPr lang="en-CA" sz="1400" dirty="0"/>
              <a:t>You can use the “Available” feature SFE online to view and book yourself into available assignments </a:t>
            </a:r>
          </a:p>
          <a:p>
            <a:pPr marL="742950" lvl="1" indent="-285750">
              <a:buFont typeface="Arial" panose="020B0604020202020204" pitchFamily="34" charset="0"/>
              <a:buChar char="•"/>
            </a:pPr>
            <a:r>
              <a:rPr lang="en-CA" sz="1400" dirty="0"/>
              <a:t>Job Shopping is offered from 6:30pm to 12am nightly for future dated assignments. Outside of this time, job shopping will only show same day assignments that meet your criteria. Available same day assignments can be viewed beginning at 6:00am.</a:t>
            </a:r>
          </a:p>
          <a:p>
            <a:pPr lvl="1"/>
            <a:endParaRPr lang="en-CA" sz="900" dirty="0"/>
          </a:p>
          <a:p>
            <a:pPr lvl="0"/>
            <a:r>
              <a:rPr lang="en-CA" sz="1600" b="1" dirty="0"/>
              <a:t>Cancellations:</a:t>
            </a:r>
          </a:p>
          <a:p>
            <a:pPr marL="742950" lvl="1" indent="-285750">
              <a:buFont typeface="Arial" panose="020B0604020202020204" pitchFamily="34" charset="0"/>
              <a:buChar char="•"/>
            </a:pPr>
            <a:r>
              <a:rPr lang="en-CA" sz="1400" dirty="0"/>
              <a:t>If you need to cancel an assignment, you can do so by logging into SFE 12 hours or more prior to the start of the assignment. </a:t>
            </a:r>
          </a:p>
          <a:p>
            <a:pPr marL="742950" lvl="1" indent="-285750">
              <a:buFont typeface="Arial" panose="020B0604020202020204" pitchFamily="34" charset="0"/>
              <a:buChar char="•"/>
            </a:pPr>
            <a:r>
              <a:rPr lang="en-CA" sz="1400" dirty="0"/>
              <a:t>To cancel with less than 12 hours notice, you will need to call or email dispatch 1-905-666-6900 </a:t>
            </a:r>
            <a:r>
              <a:rPr lang="en-CA" sz="1400" dirty="0">
                <a:hlinkClick r:id="rId3">
                  <a:extLst>
                    <a:ext uri="{A12FA001-AC4F-418D-AE19-62706E023703}">
                      <ahyp:hlinkClr xmlns:ahyp="http://schemas.microsoft.com/office/drawing/2018/hyperlinkcolor" val="tx"/>
                    </a:ext>
                  </a:extLst>
                </a:hlinkClick>
              </a:rPr>
              <a:t>dispatch@ddsb.ca</a:t>
            </a:r>
            <a:r>
              <a:rPr lang="en-CA" sz="1400" dirty="0"/>
              <a:t> and leave </a:t>
            </a:r>
            <a:r>
              <a:rPr lang="en-CA" sz="1400" u="sng" dirty="0"/>
              <a:t>one</a:t>
            </a:r>
            <a:r>
              <a:rPr lang="en-CA" sz="1400" dirty="0"/>
              <a:t> message with your name, employee number, job number and the reason for cancellation. </a:t>
            </a:r>
          </a:p>
          <a:p>
            <a:pPr lvl="1" algn="ctr"/>
            <a:r>
              <a:rPr lang="en-CA" sz="1400" b="1" dirty="0">
                <a:solidFill>
                  <a:srgbClr val="FF0000"/>
                </a:solidFill>
              </a:rPr>
              <a:t>**NOTE: If you cancel out of an assignment with less than 12 hours notice you will automatically be made unavailable and unable to pick up another assignment for that day.**</a:t>
            </a:r>
          </a:p>
          <a:p>
            <a:pPr marL="742950" lvl="1" indent="-285750">
              <a:buFont typeface="Arial" panose="020B0604020202020204" pitchFamily="34" charset="0"/>
              <a:buChar char="•"/>
            </a:pPr>
            <a:r>
              <a:rPr lang="en-CA" sz="1400" dirty="0"/>
              <a:t>If a school cancels or shortens your assignment after you have arrived, please </a:t>
            </a:r>
            <a:r>
              <a:rPr lang="en-CA" sz="1400" b="1" dirty="0"/>
              <a:t>DO NOT LEAVE THE SCHOOL </a:t>
            </a:r>
            <a:r>
              <a:rPr lang="en-CA" sz="1400" dirty="0"/>
              <a:t>- call dispatch at 1-905-666-6900 for re-assignment.</a:t>
            </a:r>
          </a:p>
          <a:p>
            <a:pPr lvl="0"/>
            <a:endParaRPr lang="en-CA" sz="1500" dirty="0"/>
          </a:p>
        </p:txBody>
      </p:sp>
    </p:spTree>
    <p:extLst>
      <p:ext uri="{BB962C8B-B14F-4D97-AF65-F5344CB8AC3E}">
        <p14:creationId xmlns:p14="http://schemas.microsoft.com/office/powerpoint/2010/main" val="9901637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 name="Picture 19">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048EE026-51FB-4308-84E2-141AEE1AD5EB}"/>
              </a:ext>
            </a:extLst>
          </p:cNvPr>
          <p:cNvSpPr>
            <a:spLocks noGrp="1"/>
          </p:cNvSpPr>
          <p:nvPr>
            <p:ph type="title"/>
          </p:nvPr>
        </p:nvSpPr>
        <p:spPr>
          <a:xfrm>
            <a:off x="1179226" y="826680"/>
            <a:ext cx="9833548" cy="1325563"/>
          </a:xfrm>
        </p:spPr>
        <p:txBody>
          <a:bodyPr vert="horz" lIns="91440" tIns="45720" rIns="91440" bIns="45720" rtlCol="0" anchor="ctr">
            <a:normAutofit/>
          </a:bodyPr>
          <a:lstStyle/>
          <a:p>
            <a:pPr algn="ctr"/>
            <a:r>
              <a:rPr lang="en-US" sz="4000" dirty="0">
                <a:solidFill>
                  <a:srgbClr val="FFFFFF"/>
                </a:solidFill>
              </a:rPr>
              <a:t>SMARTFIND EXPRESS(SFE) CONT’D</a:t>
            </a:r>
            <a:endParaRPr lang="en-US" sz="4000" kern="1200" dirty="0">
              <a:solidFill>
                <a:srgbClr val="FFFFFF"/>
              </a:solidFill>
              <a:latin typeface="+mj-lt"/>
              <a:ea typeface="+mj-ea"/>
              <a:cs typeface="+mj-cs"/>
            </a:endParaRPr>
          </a:p>
        </p:txBody>
      </p:sp>
      <p:sp>
        <p:nvSpPr>
          <p:cNvPr id="4" name="Text Placeholder 3">
            <a:extLst>
              <a:ext uri="{FF2B5EF4-FFF2-40B4-BE49-F238E27FC236}">
                <a16:creationId xmlns:a16="http://schemas.microsoft.com/office/drawing/2014/main" id="{898D3817-F0F2-4403-B893-F1EA5F59DCFD}"/>
              </a:ext>
            </a:extLst>
          </p:cNvPr>
          <p:cNvSpPr>
            <a:spLocks noGrp="1"/>
          </p:cNvSpPr>
          <p:nvPr>
            <p:ph type="body" sz="half" idx="2"/>
          </p:nvPr>
        </p:nvSpPr>
        <p:spPr>
          <a:xfrm>
            <a:off x="355601" y="2628513"/>
            <a:ext cx="11213915" cy="3801316"/>
          </a:xfrm>
        </p:spPr>
        <p:txBody>
          <a:bodyPr vert="horz" lIns="91440" tIns="45720" rIns="91440" bIns="45720" rtlCol="0">
            <a:normAutofit/>
          </a:bodyPr>
          <a:lstStyle/>
          <a:p>
            <a:pPr lvl="1"/>
            <a:endParaRPr lang="en-CA" dirty="0"/>
          </a:p>
          <a:p>
            <a:r>
              <a:rPr lang="en-CA" dirty="0"/>
              <a:t>						</a:t>
            </a:r>
          </a:p>
          <a:p>
            <a:pPr lvl="0"/>
            <a:r>
              <a:rPr lang="en-US" sz="2000" dirty="0">
                <a:solidFill>
                  <a:srgbClr val="000000"/>
                </a:solidFill>
              </a:rPr>
              <a:t>			</a:t>
            </a:r>
          </a:p>
        </p:txBody>
      </p:sp>
      <p:sp>
        <p:nvSpPr>
          <p:cNvPr id="3" name="TextBox 2">
            <a:extLst>
              <a:ext uri="{FF2B5EF4-FFF2-40B4-BE49-F238E27FC236}">
                <a16:creationId xmlns:a16="http://schemas.microsoft.com/office/drawing/2014/main" id="{0E8E9EDF-2F06-45E9-B4A2-0903E81EA972}"/>
              </a:ext>
            </a:extLst>
          </p:cNvPr>
          <p:cNvSpPr txBox="1"/>
          <p:nvPr/>
        </p:nvSpPr>
        <p:spPr>
          <a:xfrm>
            <a:off x="1044876" y="2628513"/>
            <a:ext cx="10101943" cy="2877711"/>
          </a:xfrm>
          <a:prstGeom prst="rect">
            <a:avLst/>
          </a:prstGeom>
          <a:noFill/>
        </p:spPr>
        <p:txBody>
          <a:bodyPr wrap="square" rtlCol="0">
            <a:spAutoFit/>
          </a:bodyPr>
          <a:lstStyle/>
          <a:p>
            <a:pPr lvl="1"/>
            <a:endParaRPr lang="en-CA" sz="900" dirty="0"/>
          </a:p>
          <a:p>
            <a:pPr lvl="0"/>
            <a:r>
              <a:rPr lang="en-CA" sz="1600" b="1" dirty="0"/>
              <a:t>Unavailable Dates: </a:t>
            </a:r>
          </a:p>
          <a:p>
            <a:pPr marL="742950" lvl="1" indent="-285750">
              <a:buFont typeface="Arial" panose="020B0604020202020204" pitchFamily="34" charset="0"/>
              <a:buChar char="•"/>
            </a:pPr>
            <a:r>
              <a:rPr lang="en-CA" sz="1400" dirty="0"/>
              <a:t>If you are ever unavailable to accept assignments please book yourself unavailable in SFE so the system is not trying to call you when you are not able to work.</a:t>
            </a:r>
          </a:p>
          <a:p>
            <a:pPr marL="742950" lvl="1" indent="-285750">
              <a:buFont typeface="Arial" panose="020B0604020202020204" pitchFamily="34" charset="0"/>
              <a:buChar char="•"/>
            </a:pPr>
            <a:r>
              <a:rPr lang="en-CA" sz="1400" dirty="0"/>
              <a:t>You can book yourself unavailable in SFE for up to 4 consecutive weeks</a:t>
            </a:r>
          </a:p>
          <a:p>
            <a:pPr lvl="1" algn="ctr"/>
            <a:r>
              <a:rPr lang="en-CA" sz="1400" b="1" dirty="0">
                <a:solidFill>
                  <a:srgbClr val="FF0000"/>
                </a:solidFill>
              </a:rPr>
              <a:t>**Please remember to check the box ‘</a:t>
            </a:r>
            <a:r>
              <a:rPr lang="en-CA" sz="1400" b="1" u="sng" dirty="0">
                <a:solidFill>
                  <a:srgbClr val="FF0000"/>
                </a:solidFill>
              </a:rPr>
              <a:t>Call for Future Assignments</a:t>
            </a:r>
            <a:r>
              <a:rPr lang="en-CA" sz="1400" b="1" dirty="0">
                <a:solidFill>
                  <a:srgbClr val="FF0000"/>
                </a:solidFill>
              </a:rPr>
              <a:t>’. If you do not check this, the system will not be able to call you for any </a:t>
            </a:r>
            <a:r>
              <a:rPr lang="en-CA" sz="1400" b="1" u="sng" dirty="0">
                <a:solidFill>
                  <a:srgbClr val="FF0000"/>
                </a:solidFill>
              </a:rPr>
              <a:t>future</a:t>
            </a:r>
            <a:r>
              <a:rPr lang="en-CA" sz="1400" b="1" dirty="0">
                <a:solidFill>
                  <a:srgbClr val="FF0000"/>
                </a:solidFill>
              </a:rPr>
              <a:t> dated assignments while you are booked unavailable.**</a:t>
            </a:r>
          </a:p>
          <a:p>
            <a:pPr lvl="1"/>
            <a:endParaRPr lang="en-CA" sz="1400" b="1" dirty="0">
              <a:solidFill>
                <a:srgbClr val="FF0000"/>
              </a:solidFill>
            </a:endParaRPr>
          </a:p>
          <a:p>
            <a:r>
              <a:rPr lang="en-CA" sz="1600" b="1" dirty="0"/>
              <a:t>Leave of Absence: </a:t>
            </a:r>
          </a:p>
          <a:p>
            <a:pPr marL="742950" lvl="1" indent="-285750">
              <a:buFont typeface="Arial" panose="020B0604020202020204" pitchFamily="34" charset="0"/>
              <a:buChar char="•"/>
            </a:pPr>
            <a:r>
              <a:rPr lang="en-CA" sz="1400" dirty="0"/>
              <a:t>If you are unavailable to work for a period longer than 4 weeks, you must apply for a leave of absence through Employee Self Serve. </a:t>
            </a:r>
          </a:p>
          <a:p>
            <a:pPr marL="742950" lvl="1" indent="-285750">
              <a:buFont typeface="Arial" panose="020B0604020202020204" pitchFamily="34" charset="0"/>
              <a:buChar char="•"/>
            </a:pPr>
            <a:r>
              <a:rPr lang="en-CA" sz="1400" dirty="0"/>
              <a:t>Please note that a Leave of Absence will not be granted during your first year of employment with the DDSB.</a:t>
            </a:r>
          </a:p>
          <a:p>
            <a:pPr lvl="1"/>
            <a:endParaRPr lang="en-CA" sz="1400" b="1" dirty="0">
              <a:solidFill>
                <a:srgbClr val="FF0000"/>
              </a:solidFill>
            </a:endParaRPr>
          </a:p>
        </p:txBody>
      </p:sp>
    </p:spTree>
    <p:extLst>
      <p:ext uri="{BB962C8B-B14F-4D97-AF65-F5344CB8AC3E}">
        <p14:creationId xmlns:p14="http://schemas.microsoft.com/office/powerpoint/2010/main" val="18497994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 name="Picture 19">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048EE026-51FB-4308-84E2-141AEE1AD5EB}"/>
              </a:ext>
            </a:extLst>
          </p:cNvPr>
          <p:cNvSpPr>
            <a:spLocks noGrp="1"/>
          </p:cNvSpPr>
          <p:nvPr>
            <p:ph type="title"/>
          </p:nvPr>
        </p:nvSpPr>
        <p:spPr>
          <a:xfrm>
            <a:off x="1179226" y="826680"/>
            <a:ext cx="9833548" cy="1325563"/>
          </a:xfrm>
        </p:spPr>
        <p:txBody>
          <a:bodyPr vert="horz" lIns="91440" tIns="45720" rIns="91440" bIns="45720" rtlCol="0" anchor="ctr">
            <a:normAutofit/>
          </a:bodyPr>
          <a:lstStyle/>
          <a:p>
            <a:pPr algn="ctr"/>
            <a:r>
              <a:rPr lang="en-US" sz="4000" dirty="0">
                <a:solidFill>
                  <a:srgbClr val="FFFFFF"/>
                </a:solidFill>
              </a:rPr>
              <a:t>SMARTFIND EXPRESS (SFE) CONT’D</a:t>
            </a:r>
            <a:endParaRPr lang="en-US" sz="4000" kern="1200" dirty="0">
              <a:solidFill>
                <a:srgbClr val="FFFFFF"/>
              </a:solidFill>
              <a:latin typeface="+mj-lt"/>
              <a:ea typeface="+mj-ea"/>
              <a:cs typeface="+mj-cs"/>
            </a:endParaRPr>
          </a:p>
        </p:txBody>
      </p:sp>
      <p:sp>
        <p:nvSpPr>
          <p:cNvPr id="4" name="Text Placeholder 3">
            <a:extLst>
              <a:ext uri="{FF2B5EF4-FFF2-40B4-BE49-F238E27FC236}">
                <a16:creationId xmlns:a16="http://schemas.microsoft.com/office/drawing/2014/main" id="{898D3817-F0F2-4403-B893-F1EA5F59DCFD}"/>
              </a:ext>
            </a:extLst>
          </p:cNvPr>
          <p:cNvSpPr>
            <a:spLocks noGrp="1"/>
          </p:cNvSpPr>
          <p:nvPr>
            <p:ph type="body" sz="half" idx="2"/>
          </p:nvPr>
        </p:nvSpPr>
        <p:spPr>
          <a:xfrm>
            <a:off x="1179074" y="3091543"/>
            <a:ext cx="9833548" cy="3338286"/>
          </a:xfrm>
        </p:spPr>
        <p:txBody>
          <a:bodyPr vert="horz" lIns="91440" tIns="45720" rIns="91440" bIns="45720" rtlCol="0">
            <a:normAutofit/>
          </a:bodyPr>
          <a:lstStyle/>
          <a:p>
            <a:r>
              <a:rPr lang="en-CA" dirty="0"/>
              <a:t>			</a:t>
            </a:r>
          </a:p>
          <a:p>
            <a:pPr lvl="0"/>
            <a:r>
              <a:rPr lang="en-US" sz="2000" dirty="0">
                <a:solidFill>
                  <a:srgbClr val="000000"/>
                </a:solidFill>
              </a:rPr>
              <a:t>			</a:t>
            </a:r>
          </a:p>
        </p:txBody>
      </p:sp>
      <p:sp>
        <p:nvSpPr>
          <p:cNvPr id="6" name="TextBox 5">
            <a:extLst>
              <a:ext uri="{FF2B5EF4-FFF2-40B4-BE49-F238E27FC236}">
                <a16:creationId xmlns:a16="http://schemas.microsoft.com/office/drawing/2014/main" id="{4DBF4396-81D9-4F5E-8975-A7ADB9D58A6C}"/>
              </a:ext>
            </a:extLst>
          </p:cNvPr>
          <p:cNvSpPr txBox="1"/>
          <p:nvPr/>
        </p:nvSpPr>
        <p:spPr>
          <a:xfrm>
            <a:off x="1073905" y="2663372"/>
            <a:ext cx="10043886" cy="4093428"/>
          </a:xfrm>
          <a:prstGeom prst="rect">
            <a:avLst/>
          </a:prstGeom>
          <a:noFill/>
        </p:spPr>
        <p:txBody>
          <a:bodyPr wrap="square" rtlCol="0">
            <a:spAutoFit/>
          </a:bodyPr>
          <a:lstStyle/>
          <a:p>
            <a:r>
              <a:rPr lang="en-CA" sz="2000" b="1" dirty="0"/>
              <a:t>Minimum Day:</a:t>
            </a:r>
          </a:p>
          <a:p>
            <a:r>
              <a:rPr lang="en-CA" sz="1600" dirty="0"/>
              <a:t>The DDSB has a minimum day requirement in order to remain active on the supply list for the following school year:</a:t>
            </a:r>
          </a:p>
          <a:p>
            <a:endParaRPr lang="en-CA" sz="1600" dirty="0"/>
          </a:p>
          <a:p>
            <a:r>
              <a:rPr lang="en-CA" sz="1600" b="1" dirty="0">
                <a:highlight>
                  <a:srgbClr val="00FF00"/>
                </a:highlight>
              </a:rPr>
              <a:t>Supply Elementary</a:t>
            </a:r>
            <a:r>
              <a:rPr lang="en-CA" sz="1600" b="1" dirty="0"/>
              <a:t>: </a:t>
            </a:r>
            <a:r>
              <a:rPr lang="en-CA" sz="1600" dirty="0"/>
              <a:t>30 Assignments per school year minimum requirement.</a:t>
            </a:r>
          </a:p>
          <a:p>
            <a:endParaRPr lang="en-CA" sz="1600" dirty="0"/>
          </a:p>
          <a:p>
            <a:r>
              <a:rPr lang="en-CA" sz="1600" b="1" dirty="0">
                <a:highlight>
                  <a:srgbClr val="FF0000"/>
                </a:highlight>
              </a:rPr>
              <a:t>Supply Secondary:</a:t>
            </a:r>
            <a:r>
              <a:rPr lang="en-CA" sz="1600" b="1" dirty="0"/>
              <a:t> </a:t>
            </a:r>
            <a:r>
              <a:rPr lang="en-CA" sz="1600" dirty="0"/>
              <a:t>5 full days total per school year minimum requirement. </a:t>
            </a:r>
          </a:p>
          <a:p>
            <a:endParaRPr lang="en-CA" sz="1600" dirty="0"/>
          </a:p>
          <a:p>
            <a:r>
              <a:rPr lang="en-CA" sz="1600" b="1" dirty="0">
                <a:highlight>
                  <a:srgbClr val="00FFFF"/>
                </a:highlight>
              </a:rPr>
              <a:t>Supply Clerical</a:t>
            </a:r>
            <a:r>
              <a:rPr lang="en-CA" sz="1600" dirty="0"/>
              <a:t>: 20 full days total per school year minimum requirement</a:t>
            </a:r>
          </a:p>
          <a:p>
            <a:endParaRPr lang="en-CA" sz="1600" dirty="0"/>
          </a:p>
          <a:p>
            <a:r>
              <a:rPr lang="en-CA" sz="1600" b="1" dirty="0">
                <a:highlight>
                  <a:srgbClr val="FF00FF"/>
                </a:highlight>
              </a:rPr>
              <a:t>Supply ECE</a:t>
            </a:r>
            <a:r>
              <a:rPr lang="en-CA" sz="1600" b="1" dirty="0"/>
              <a:t>:  </a:t>
            </a:r>
            <a:r>
              <a:rPr lang="en-CA" sz="1600" dirty="0"/>
              <a:t>40 full days total per school year minimum requirement </a:t>
            </a:r>
          </a:p>
          <a:p>
            <a:endParaRPr lang="en-CA" sz="1600" dirty="0"/>
          </a:p>
          <a:p>
            <a:r>
              <a:rPr lang="en-CA" sz="1600" b="1" dirty="0">
                <a:highlight>
                  <a:srgbClr val="FFFF00"/>
                </a:highlight>
              </a:rPr>
              <a:t>Supply Educational Assistant</a:t>
            </a:r>
            <a:r>
              <a:rPr lang="en-CA" sz="1600" dirty="0"/>
              <a:t>: 90 full days total per school year minimum requirement</a:t>
            </a:r>
          </a:p>
          <a:p>
            <a:endParaRPr lang="en-CA" sz="1600" b="1" dirty="0"/>
          </a:p>
          <a:p>
            <a:pPr algn="ctr"/>
            <a:r>
              <a:rPr lang="en-CA" sz="1600" dirty="0"/>
              <a:t>Please note that the minimum day requirement is pro-rated to your date of hire.</a:t>
            </a:r>
          </a:p>
          <a:p>
            <a:pPr algn="ctr"/>
            <a:r>
              <a:rPr lang="en-CA" sz="1600" dirty="0"/>
              <a:t>Two half day assignments equates to one full day.</a:t>
            </a:r>
            <a:endParaRPr lang="en-CA" sz="1600" b="1" dirty="0"/>
          </a:p>
          <a:p>
            <a:endParaRPr lang="en-CA" sz="1600" b="1" dirty="0"/>
          </a:p>
        </p:txBody>
      </p:sp>
    </p:spTree>
    <p:extLst>
      <p:ext uri="{BB962C8B-B14F-4D97-AF65-F5344CB8AC3E}">
        <p14:creationId xmlns:p14="http://schemas.microsoft.com/office/powerpoint/2010/main" val="8115177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 name="Picture 19">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048EE026-51FB-4308-84E2-141AEE1AD5EB}"/>
              </a:ext>
            </a:extLst>
          </p:cNvPr>
          <p:cNvSpPr>
            <a:spLocks noGrp="1"/>
          </p:cNvSpPr>
          <p:nvPr>
            <p:ph type="title"/>
          </p:nvPr>
        </p:nvSpPr>
        <p:spPr>
          <a:xfrm>
            <a:off x="1179226" y="826680"/>
            <a:ext cx="9833548" cy="1325563"/>
          </a:xfrm>
        </p:spPr>
        <p:txBody>
          <a:bodyPr vert="horz" lIns="91440" tIns="45720" rIns="91440" bIns="45720" rtlCol="0" anchor="ctr">
            <a:normAutofit/>
          </a:bodyPr>
          <a:lstStyle/>
          <a:p>
            <a:pPr algn="ctr"/>
            <a:r>
              <a:rPr lang="en-US" sz="4000" dirty="0">
                <a:solidFill>
                  <a:srgbClr val="FFFFFF"/>
                </a:solidFill>
              </a:rPr>
              <a:t>NEXT STEPS</a:t>
            </a:r>
            <a:endParaRPr lang="en-US" sz="4000" kern="1200" dirty="0">
              <a:solidFill>
                <a:srgbClr val="FFFFFF"/>
              </a:solidFill>
              <a:latin typeface="+mj-lt"/>
              <a:ea typeface="+mj-ea"/>
              <a:cs typeface="+mj-cs"/>
            </a:endParaRPr>
          </a:p>
        </p:txBody>
      </p:sp>
      <p:sp>
        <p:nvSpPr>
          <p:cNvPr id="4" name="Text Placeholder 3">
            <a:extLst>
              <a:ext uri="{FF2B5EF4-FFF2-40B4-BE49-F238E27FC236}">
                <a16:creationId xmlns:a16="http://schemas.microsoft.com/office/drawing/2014/main" id="{898D3817-F0F2-4403-B893-F1EA5F59DCFD}"/>
              </a:ext>
            </a:extLst>
          </p:cNvPr>
          <p:cNvSpPr>
            <a:spLocks noGrp="1"/>
          </p:cNvSpPr>
          <p:nvPr>
            <p:ph type="body" sz="half" idx="2"/>
          </p:nvPr>
        </p:nvSpPr>
        <p:spPr>
          <a:xfrm>
            <a:off x="1179074" y="3091543"/>
            <a:ext cx="9833548" cy="3338286"/>
          </a:xfrm>
        </p:spPr>
        <p:txBody>
          <a:bodyPr vert="horz" lIns="91440" tIns="45720" rIns="91440" bIns="45720" rtlCol="0">
            <a:normAutofit/>
          </a:bodyPr>
          <a:lstStyle/>
          <a:p>
            <a:r>
              <a:rPr lang="en-CA" dirty="0"/>
              <a:t>			</a:t>
            </a:r>
          </a:p>
          <a:p>
            <a:pPr lvl="0"/>
            <a:r>
              <a:rPr lang="en-US" sz="2000" dirty="0">
                <a:solidFill>
                  <a:srgbClr val="000000"/>
                </a:solidFill>
              </a:rPr>
              <a:t>			</a:t>
            </a:r>
          </a:p>
        </p:txBody>
      </p:sp>
      <p:sp>
        <p:nvSpPr>
          <p:cNvPr id="6" name="TextBox 5">
            <a:extLst>
              <a:ext uri="{FF2B5EF4-FFF2-40B4-BE49-F238E27FC236}">
                <a16:creationId xmlns:a16="http://schemas.microsoft.com/office/drawing/2014/main" id="{4DBF4396-81D9-4F5E-8975-A7ADB9D58A6C}"/>
              </a:ext>
            </a:extLst>
          </p:cNvPr>
          <p:cNvSpPr txBox="1"/>
          <p:nvPr/>
        </p:nvSpPr>
        <p:spPr>
          <a:xfrm>
            <a:off x="1073905" y="2663372"/>
            <a:ext cx="10043886" cy="4062651"/>
          </a:xfrm>
          <a:prstGeom prst="rect">
            <a:avLst/>
          </a:prstGeom>
          <a:noFill/>
        </p:spPr>
        <p:txBody>
          <a:bodyPr wrap="square" rtlCol="0">
            <a:spAutoFit/>
          </a:bodyPr>
          <a:lstStyle/>
          <a:p>
            <a:r>
              <a:rPr lang="en-CA" sz="2400" b="1" dirty="0"/>
              <a:t>Next Steps:</a:t>
            </a:r>
          </a:p>
          <a:p>
            <a:pPr marL="285750" lvl="0" indent="-285750">
              <a:buFont typeface="Arial" panose="020B0604020202020204" pitchFamily="34" charset="0"/>
              <a:buChar char="•"/>
            </a:pPr>
            <a:r>
              <a:rPr lang="en-CA" dirty="0"/>
              <a:t>Once all of your required documents have been received by HR and you have been entered into the system you will receive an email to register for SFE. This email will also include your Employee ID number and information on how to access your DDSB email account. </a:t>
            </a:r>
          </a:p>
          <a:p>
            <a:pPr lvl="0"/>
            <a:endParaRPr lang="en-CA" dirty="0"/>
          </a:p>
          <a:p>
            <a:pPr marL="285750" lvl="0" indent="-285750">
              <a:buFont typeface="Arial" panose="020B0604020202020204" pitchFamily="34" charset="0"/>
              <a:buChar char="•"/>
            </a:pPr>
            <a:r>
              <a:rPr lang="en-CA" dirty="0"/>
              <a:t>Upon receipt of the email, you will be required to CALL to initialize your account. Please follow the instructions provided in the SFE registration email to set up your SFE account</a:t>
            </a:r>
          </a:p>
          <a:p>
            <a:pPr lvl="0"/>
            <a:endParaRPr lang="en-CA" dirty="0"/>
          </a:p>
          <a:p>
            <a:pPr marL="285750" lvl="0" indent="-285750">
              <a:buFont typeface="Arial" panose="020B0604020202020204" pitchFamily="34" charset="0"/>
              <a:buChar char="•"/>
            </a:pPr>
            <a:r>
              <a:rPr lang="en-CA" dirty="0"/>
              <a:t>Ensure your call back number is entered correctly</a:t>
            </a:r>
          </a:p>
          <a:p>
            <a:pPr lvl="0"/>
            <a:endParaRPr lang="en-CA" dirty="0"/>
          </a:p>
          <a:p>
            <a:pPr marL="285750" lvl="0" indent="-285750">
              <a:buFont typeface="Arial" panose="020B0604020202020204" pitchFamily="34" charset="0"/>
              <a:buChar char="•"/>
            </a:pPr>
            <a:r>
              <a:rPr lang="en-CA" dirty="0"/>
              <a:t>Should you require assistance with setting up your SFE account please contact </a:t>
            </a:r>
            <a:r>
              <a:rPr lang="en-CA" dirty="0">
                <a:hlinkClick r:id="rId3"/>
              </a:rPr>
              <a:t>sfe.support@ddsb.ca</a:t>
            </a:r>
            <a:endParaRPr lang="en-CA" dirty="0"/>
          </a:p>
          <a:p>
            <a:pPr marL="285750" lvl="0" indent="-285750">
              <a:buFont typeface="Arial" panose="020B0604020202020204" pitchFamily="34" charset="0"/>
              <a:buChar char="•"/>
            </a:pPr>
            <a:endParaRPr lang="en-CA" dirty="0"/>
          </a:p>
          <a:p>
            <a:pPr marL="285750" lvl="0" indent="-285750">
              <a:buFont typeface="Arial" panose="020B0604020202020204" pitchFamily="34" charset="0"/>
              <a:buChar char="•"/>
            </a:pPr>
            <a:r>
              <a:rPr lang="en-CA" dirty="0"/>
              <a:t>Should you require assistance with accessing your Board email account please contact the </a:t>
            </a:r>
            <a:r>
              <a:rPr lang="en-CA" b="1" dirty="0"/>
              <a:t>Help Desk at 905-666-6977</a:t>
            </a:r>
          </a:p>
        </p:txBody>
      </p:sp>
    </p:spTree>
    <p:extLst>
      <p:ext uri="{BB962C8B-B14F-4D97-AF65-F5344CB8AC3E}">
        <p14:creationId xmlns:p14="http://schemas.microsoft.com/office/powerpoint/2010/main" val="25282534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20" name="Picture 19">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048EE026-51FB-4308-84E2-141AEE1AD5EB}"/>
              </a:ext>
            </a:extLst>
          </p:cNvPr>
          <p:cNvSpPr>
            <a:spLocks noGrp="1"/>
          </p:cNvSpPr>
          <p:nvPr>
            <p:ph type="title"/>
          </p:nvPr>
        </p:nvSpPr>
        <p:spPr>
          <a:xfrm>
            <a:off x="1179226" y="826680"/>
            <a:ext cx="9833548" cy="1325563"/>
          </a:xfrm>
        </p:spPr>
        <p:txBody>
          <a:bodyPr vert="horz" lIns="91440" tIns="45720" rIns="91440" bIns="45720" rtlCol="0" anchor="ctr">
            <a:normAutofit/>
          </a:bodyPr>
          <a:lstStyle/>
          <a:p>
            <a:pPr algn="ctr"/>
            <a:r>
              <a:rPr lang="en-US" sz="4000" dirty="0">
                <a:solidFill>
                  <a:srgbClr val="FFFFFF"/>
                </a:solidFill>
              </a:rPr>
              <a:t>CONTACT INFORMATION</a:t>
            </a:r>
            <a:endParaRPr lang="en-US" sz="4000" kern="1200" dirty="0">
              <a:solidFill>
                <a:srgbClr val="FFFFFF"/>
              </a:solidFill>
              <a:latin typeface="+mj-lt"/>
              <a:ea typeface="+mj-ea"/>
              <a:cs typeface="+mj-cs"/>
            </a:endParaRPr>
          </a:p>
        </p:txBody>
      </p:sp>
      <p:sp>
        <p:nvSpPr>
          <p:cNvPr id="4" name="Text Placeholder 3">
            <a:extLst>
              <a:ext uri="{FF2B5EF4-FFF2-40B4-BE49-F238E27FC236}">
                <a16:creationId xmlns:a16="http://schemas.microsoft.com/office/drawing/2014/main" id="{898D3817-F0F2-4403-B893-F1EA5F59DCFD}"/>
              </a:ext>
            </a:extLst>
          </p:cNvPr>
          <p:cNvSpPr>
            <a:spLocks noGrp="1"/>
          </p:cNvSpPr>
          <p:nvPr>
            <p:ph type="body" sz="half" idx="2"/>
          </p:nvPr>
        </p:nvSpPr>
        <p:spPr>
          <a:xfrm>
            <a:off x="1033931" y="2596731"/>
            <a:ext cx="4558485" cy="4029356"/>
          </a:xfrm>
        </p:spPr>
        <p:txBody>
          <a:bodyPr vert="horz" lIns="91440" tIns="45720" rIns="91440" bIns="45720" rtlCol="0">
            <a:normAutofit fontScale="77500" lnSpcReduction="20000"/>
          </a:bodyPr>
          <a:lstStyle/>
          <a:p>
            <a:r>
              <a:rPr lang="en-CA" sz="2600" b="1" dirty="0"/>
              <a:t>Human Resource Services </a:t>
            </a:r>
            <a:r>
              <a:rPr lang="en-CA" sz="2600" b="1" dirty="0">
                <a:hlinkClick r:id="rId3"/>
              </a:rPr>
              <a:t>Employee.Records@ddsb.ca</a:t>
            </a:r>
            <a:endParaRPr lang="en-CA" sz="2600" b="1" dirty="0"/>
          </a:p>
          <a:p>
            <a:endParaRPr lang="en-CA" sz="2600" b="1" dirty="0"/>
          </a:p>
          <a:p>
            <a:r>
              <a:rPr lang="en-CA" sz="2600" b="1" dirty="0"/>
              <a:t>Smart Find Express</a:t>
            </a:r>
          </a:p>
          <a:p>
            <a:r>
              <a:rPr lang="en-CA" sz="2600" b="1" dirty="0">
                <a:hlinkClick r:id="rId4"/>
              </a:rPr>
              <a:t>SFE.Support@ddsb.ca</a:t>
            </a:r>
            <a:r>
              <a:rPr lang="en-CA" sz="2600" b="1" dirty="0"/>
              <a:t> </a:t>
            </a:r>
          </a:p>
          <a:p>
            <a:endParaRPr lang="en-CA" sz="2600" b="1" dirty="0"/>
          </a:p>
          <a:p>
            <a:r>
              <a:rPr lang="en-CA" sz="2600" b="1" dirty="0"/>
              <a:t>Dispatch</a:t>
            </a:r>
          </a:p>
          <a:p>
            <a:r>
              <a:rPr lang="en-CA" sz="2600" b="1" dirty="0"/>
              <a:t>905-666-6901</a:t>
            </a:r>
          </a:p>
          <a:p>
            <a:r>
              <a:rPr lang="en-CA" sz="2600" b="1" dirty="0"/>
              <a:t>Hours of Operation: 6:00am to 3:00pm</a:t>
            </a:r>
          </a:p>
          <a:p>
            <a:r>
              <a:rPr lang="en-CA" sz="2600" b="1" dirty="0">
                <a:hlinkClick r:id="rId5"/>
              </a:rPr>
              <a:t>Dispatch@ddsb.ca</a:t>
            </a:r>
            <a:r>
              <a:rPr lang="en-CA" sz="2600" b="1" dirty="0"/>
              <a:t> </a:t>
            </a:r>
            <a:r>
              <a:rPr lang="en-CA" dirty="0"/>
              <a:t>	 					</a:t>
            </a:r>
          </a:p>
          <a:p>
            <a:pPr lvl="0"/>
            <a:r>
              <a:rPr lang="en-US" sz="2000" dirty="0">
                <a:solidFill>
                  <a:srgbClr val="000000"/>
                </a:solidFill>
              </a:rPr>
              <a:t>			</a:t>
            </a:r>
          </a:p>
        </p:txBody>
      </p:sp>
      <p:sp>
        <p:nvSpPr>
          <p:cNvPr id="3" name="TextBox 2">
            <a:extLst>
              <a:ext uri="{FF2B5EF4-FFF2-40B4-BE49-F238E27FC236}">
                <a16:creationId xmlns:a16="http://schemas.microsoft.com/office/drawing/2014/main" id="{DB75409B-5E16-4288-9F4B-B65D56B67867}"/>
              </a:ext>
            </a:extLst>
          </p:cNvPr>
          <p:cNvSpPr txBox="1"/>
          <p:nvPr/>
        </p:nvSpPr>
        <p:spPr>
          <a:xfrm>
            <a:off x="5948017" y="2647581"/>
            <a:ext cx="3657599" cy="203132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800" b="0" i="0" u="none" strike="noStrike" kern="1200" cap="none" spc="0" normalizeH="0" baseline="0" noProof="0" dirty="0">
                <a:ln>
                  <a:noFill/>
                </a:ln>
                <a:solidFill>
                  <a:prstClr val="black"/>
                </a:solidFill>
                <a:effectLst/>
                <a:uLnTx/>
                <a:uFillTx/>
                <a:latin typeface="Calibri" panose="020F0502020204030204"/>
                <a:ea typeface="+mn-ea"/>
                <a:cs typeface="+mn-cs"/>
              </a:rPr>
              <a:t>Durham District School Board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800" b="0" i="0" u="none" strike="noStrike" kern="1200" cap="none" spc="0" normalizeH="0" baseline="0" noProof="0" dirty="0">
                <a:ln>
                  <a:noFill/>
                </a:ln>
                <a:solidFill>
                  <a:prstClr val="black"/>
                </a:solidFill>
                <a:effectLst/>
                <a:uLnTx/>
                <a:uFillTx/>
                <a:latin typeface="Calibri" panose="020F0502020204030204"/>
                <a:ea typeface="+mn-ea"/>
                <a:cs typeface="+mn-cs"/>
              </a:rPr>
              <a:t>400 Taunton Road East, 2nd floor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800" b="0" i="0" u="none" strike="noStrike" kern="1200" cap="none" spc="0" normalizeH="0" baseline="0" noProof="0" dirty="0">
                <a:ln>
                  <a:noFill/>
                </a:ln>
                <a:solidFill>
                  <a:prstClr val="black"/>
                </a:solidFill>
                <a:effectLst/>
                <a:uLnTx/>
                <a:uFillTx/>
                <a:latin typeface="Calibri" panose="020F0502020204030204"/>
                <a:ea typeface="+mn-ea"/>
                <a:cs typeface="+mn-cs"/>
              </a:rPr>
              <a:t>Whitby, ON L1R 2K6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CA"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800" b="0" i="0" u="none" strike="noStrike" kern="1200" cap="none" spc="0" normalizeH="0" baseline="0" noProof="0" dirty="0">
                <a:ln>
                  <a:noFill/>
                </a:ln>
                <a:solidFill>
                  <a:prstClr val="black"/>
                </a:solidFill>
                <a:effectLst/>
                <a:uLnTx/>
                <a:uFillTx/>
                <a:latin typeface="Calibri" panose="020F0502020204030204"/>
                <a:ea typeface="+mn-ea"/>
                <a:cs typeface="+mn-cs"/>
              </a:rPr>
              <a:t>905-666-5500</a:t>
            </a:r>
          </a:p>
        </p:txBody>
      </p:sp>
    </p:spTree>
    <p:extLst>
      <p:ext uri="{BB962C8B-B14F-4D97-AF65-F5344CB8AC3E}">
        <p14:creationId xmlns:p14="http://schemas.microsoft.com/office/powerpoint/2010/main" val="193148166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5603</TotalTime>
  <Words>1141</Words>
  <Application>Microsoft Office PowerPoint</Application>
  <PresentationFormat>Widescreen</PresentationFormat>
  <Paragraphs>110</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Office Theme</vt:lpstr>
      <vt:lpstr>SUPPLY EMPLOYEE SIGN –UP</vt:lpstr>
      <vt:lpstr>SMART FIND EXRESS</vt:lpstr>
      <vt:lpstr>SMARTFIND EXPRESS (SFE)</vt:lpstr>
      <vt:lpstr>SMARTFIND EXPRESS (SFE)</vt:lpstr>
      <vt:lpstr>SMARTFIND EXPRESS(SFE) CONT’D</vt:lpstr>
      <vt:lpstr>SMARTFIND EXPRESS(SFE) CONT’D</vt:lpstr>
      <vt:lpstr>SMARTFIND EXPRESS (SFE) CONT’D</vt:lpstr>
      <vt:lpstr>NEXT STEPS</vt:lpstr>
      <vt:lpstr>CONTACT INFORMATION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SUPPLY EMPLOYEE SIGN –UP INFORMATION</dc:title>
  <dc:creator>JODIE HOOD</dc:creator>
  <cp:lastModifiedBy>MELISSA WILSON</cp:lastModifiedBy>
  <cp:revision>60</cp:revision>
  <cp:lastPrinted>2023-08-23T14:42:08Z</cp:lastPrinted>
  <dcterms:created xsi:type="dcterms:W3CDTF">2020-04-23T19:19:33Z</dcterms:created>
  <dcterms:modified xsi:type="dcterms:W3CDTF">2023-10-03T13:55:09Z</dcterms:modified>
</cp:coreProperties>
</file>