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700" r:id="rId2"/>
    <p:sldId id="671" r:id="rId3"/>
    <p:sldId id="691" r:id="rId4"/>
    <p:sldId id="661" r:id="rId5"/>
    <p:sldId id="699" r:id="rId6"/>
    <p:sldId id="698" r:id="rId7"/>
    <p:sldId id="692" r:id="rId8"/>
    <p:sldId id="701" r:id="rId9"/>
    <p:sldId id="693" r:id="rId10"/>
    <p:sldId id="694" r:id="rId11"/>
    <p:sldId id="695" r:id="rId12"/>
    <p:sldId id="696"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rdon Mickovski" initials="GM" lastIdx="1" clrIdx="0"/>
  <p:cmAuthor id="1" name="Dallip, Lygia" initials="D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F"/>
    <a:srgbClr val="FF3333"/>
    <a:srgbClr val="FF6600"/>
    <a:srgbClr val="00C45D"/>
    <a:srgbClr val="538DD5"/>
    <a:srgbClr val="0082D2"/>
    <a:srgbClr val="04A42A"/>
    <a:srgbClr val="FBFBFB"/>
    <a:srgbClr val="E3DE00"/>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676" autoAdjust="0"/>
  </p:normalViewPr>
  <p:slideViewPr>
    <p:cSldViewPr>
      <p:cViewPr varScale="1">
        <p:scale>
          <a:sx n="105" d="100"/>
          <a:sy n="105" d="100"/>
        </p:scale>
        <p:origin x="738" y="96"/>
      </p:cViewPr>
      <p:guideLst>
        <p:guide orient="horz" pos="2160"/>
        <p:guide pos="3840"/>
      </p:guideLst>
    </p:cSldViewPr>
  </p:slideViewPr>
  <p:outlineViewPr>
    <p:cViewPr>
      <p:scale>
        <a:sx n="33" d="100"/>
        <a:sy n="33" d="100"/>
      </p:scale>
      <p:origin x="0" y="47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571" tIns="47286" rIns="94571" bIns="47286"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571" tIns="47286" rIns="94571" bIns="47286" rtlCol="0"/>
          <a:lstStyle>
            <a:lvl1pPr algn="r">
              <a:defRPr sz="1200"/>
            </a:lvl1pPr>
          </a:lstStyle>
          <a:p>
            <a:fld id="{A01B4B83-9BDD-436B-9E32-332940E19929}" type="datetimeFigureOut">
              <a:rPr lang="en-US" smtClean="0"/>
              <a:pPr/>
              <a:t>2/12/2024</a:t>
            </a:fld>
            <a:endParaRPr lang="en-US" dirty="0"/>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571" tIns="47286" rIns="94571" bIns="47286"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571" tIns="47286" rIns="94571" bIns="472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571" tIns="47286" rIns="94571" bIns="472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571" tIns="47286" rIns="94571" bIns="47286" rtlCol="0" anchor="b"/>
          <a:lstStyle>
            <a:lvl1pPr algn="r">
              <a:defRPr sz="1200"/>
            </a:lvl1pPr>
          </a:lstStyle>
          <a:p>
            <a:fld id="{A36C3AD7-D1AF-40D5-B7C3-1452D17CB23A}" type="slidenum">
              <a:rPr lang="en-US" smtClean="0"/>
              <a:pPr/>
              <a:t>‹#›</a:t>
            </a:fld>
            <a:endParaRPr lang="en-US" dirty="0"/>
          </a:p>
        </p:txBody>
      </p:sp>
    </p:spTree>
    <p:extLst>
      <p:ext uri="{BB962C8B-B14F-4D97-AF65-F5344CB8AC3E}">
        <p14:creationId xmlns:p14="http://schemas.microsoft.com/office/powerpoint/2010/main" val="48244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Content Placeholder 2"/>
          <p:cNvSpPr>
            <a:spLocks noGrp="1"/>
          </p:cNvSpPr>
          <p:nvPr>
            <p:ph sz="quarter" idx="1"/>
          </p:nvPr>
        </p:nvSpPr>
        <p:spPr>
          <a:xfrm>
            <a:off x="1117601" y="2362200"/>
            <a:ext cx="5027084"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117601" y="4300539"/>
            <a:ext cx="5027084"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251201" y="6248401"/>
            <a:ext cx="2840567" cy="474663"/>
          </a:xfrm>
        </p:spPr>
        <p:txBody>
          <a:bodyPr/>
          <a:lstStyle>
            <a:lvl1pPr>
              <a:defRPr/>
            </a:lvl1pPr>
          </a:lstStyle>
          <a:p>
            <a:endParaRPr lang="en-US" altLang="en-US" dirty="0"/>
          </a:p>
        </p:txBody>
      </p:sp>
      <p:sp>
        <p:nvSpPr>
          <p:cNvPr id="7" name="Footer Placeholder 6"/>
          <p:cNvSpPr>
            <a:spLocks noGrp="1"/>
          </p:cNvSpPr>
          <p:nvPr>
            <p:ph type="ftr" sz="quarter" idx="11"/>
          </p:nvPr>
        </p:nvSpPr>
        <p:spPr>
          <a:xfrm>
            <a:off x="7721600" y="6248401"/>
            <a:ext cx="3862917" cy="474663"/>
          </a:xfrm>
        </p:spPr>
        <p:txBody>
          <a:bodyPr/>
          <a:lstStyle>
            <a:lvl1pPr>
              <a:defRPr/>
            </a:lvl1pPr>
          </a:lstStyle>
          <a:p>
            <a:endParaRPr lang="en-US" altLang="en-US" dirty="0"/>
          </a:p>
        </p:txBody>
      </p:sp>
      <p:sp>
        <p:nvSpPr>
          <p:cNvPr id="8" name="Slide Number Placeholder 7"/>
          <p:cNvSpPr>
            <a:spLocks noGrp="1"/>
          </p:cNvSpPr>
          <p:nvPr>
            <p:ph type="sldNum" sz="quarter" idx="12"/>
          </p:nvPr>
        </p:nvSpPr>
        <p:spPr>
          <a:xfrm>
            <a:off x="112184" y="6242050"/>
            <a:ext cx="783167" cy="488950"/>
          </a:xfrm>
        </p:spPr>
        <p:txBody>
          <a:bodyPr/>
          <a:lstStyle>
            <a:lvl1pPr>
              <a:defRPr/>
            </a:lvl1pPr>
          </a:lstStyle>
          <a:p>
            <a:fld id="{B11808A8-10F0-4259-9590-F9BD6E10DD26}" type="slidenum">
              <a:rPr lang="en-US" altLang="en-US"/>
              <a:pPr/>
              <a:t>‹#›</a:t>
            </a:fld>
            <a:endParaRPr lang="en-US" altLang="en-US" dirty="0"/>
          </a:p>
        </p:txBody>
      </p:sp>
    </p:spTree>
    <p:extLst>
      <p:ext uri="{BB962C8B-B14F-4D97-AF65-F5344CB8AC3E}">
        <p14:creationId xmlns:p14="http://schemas.microsoft.com/office/powerpoint/2010/main" val="232985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A62B5F-555C-4FDB-BAA3-EB0E7917AA00}"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8BA62B5F-555C-4FDB-BAA3-EB0E7917AA00}"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BA62B5F-555C-4FDB-BAA3-EB0E7917AA00}"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AutoShape 4"/>
          <p:cNvSpPr>
            <a:spLocks noGrp="1" noChangeArrowheads="1"/>
          </p:cNvSpPr>
          <p:nvPr>
            <p:ph type="ctrTitle"/>
          </p:nvPr>
        </p:nvSpPr>
        <p:spPr>
          <a:xfrm>
            <a:off x="1718569" y="152401"/>
            <a:ext cx="8235612" cy="1981199"/>
          </a:xfrm>
        </p:spPr>
        <p:txBody>
          <a:bodyPr/>
          <a:lstStyle/>
          <a:p>
            <a:pPr algn="ctr">
              <a:defRPr/>
            </a:pPr>
            <a:br>
              <a:rPr lang="en-US" sz="4000" b="1" dirty="0">
                <a:solidFill>
                  <a:schemeClr val="tx1">
                    <a:lumMod val="50000"/>
                    <a:lumOff val="50000"/>
                  </a:schemeClr>
                </a:solidFill>
                <a:latin typeface="+mn-lt"/>
              </a:rPr>
            </a:br>
            <a:br>
              <a:rPr lang="en-US" sz="4000" b="1" dirty="0">
                <a:solidFill>
                  <a:schemeClr val="tx1">
                    <a:lumMod val="50000"/>
                    <a:lumOff val="50000"/>
                  </a:schemeClr>
                </a:solidFill>
                <a:latin typeface="+mn-lt"/>
              </a:rPr>
            </a:br>
            <a:br>
              <a:rPr lang="en-US" sz="4000" b="1" dirty="0">
                <a:solidFill>
                  <a:schemeClr val="tx1">
                    <a:lumMod val="50000"/>
                    <a:lumOff val="50000"/>
                  </a:schemeClr>
                </a:solidFill>
                <a:latin typeface="+mn-lt"/>
              </a:rPr>
            </a:br>
            <a:br>
              <a:rPr lang="en-US" sz="4000" b="1" dirty="0">
                <a:solidFill>
                  <a:schemeClr val="tx1">
                    <a:lumMod val="50000"/>
                    <a:lumOff val="50000"/>
                  </a:schemeClr>
                </a:solidFill>
                <a:latin typeface="+mn-lt"/>
              </a:rPr>
            </a:br>
            <a:br>
              <a:rPr lang="en-US" sz="4000" b="1" dirty="0">
                <a:solidFill>
                  <a:schemeClr val="tx1">
                    <a:lumMod val="50000"/>
                    <a:lumOff val="50000"/>
                  </a:schemeClr>
                </a:solidFill>
                <a:latin typeface="+mn-lt"/>
              </a:rPr>
            </a:br>
            <a:br>
              <a:rPr lang="en-US" sz="4000" b="1" dirty="0">
                <a:solidFill>
                  <a:schemeClr val="tx1">
                    <a:lumMod val="50000"/>
                    <a:lumOff val="50000"/>
                  </a:schemeClr>
                </a:solidFill>
                <a:latin typeface="+mn-lt"/>
              </a:rPr>
            </a:br>
            <a:r>
              <a:rPr lang="en-US" sz="3600" b="1" dirty="0">
                <a:solidFill>
                  <a:schemeClr val="tx1">
                    <a:lumMod val="50000"/>
                    <a:lumOff val="50000"/>
                  </a:schemeClr>
                </a:solidFill>
                <a:latin typeface="+mn-lt"/>
              </a:rPr>
              <a:t>Education Development Charges </a:t>
            </a:r>
            <a:br>
              <a:rPr lang="en-US" sz="3600" b="1" dirty="0">
                <a:solidFill>
                  <a:schemeClr val="tx1">
                    <a:lumMod val="50000"/>
                    <a:lumOff val="50000"/>
                  </a:schemeClr>
                </a:solidFill>
                <a:latin typeface="+mn-lt"/>
              </a:rPr>
            </a:br>
            <a:r>
              <a:rPr lang="en-US" sz="3200" b="1" dirty="0">
                <a:solidFill>
                  <a:schemeClr val="tx1">
                    <a:lumMod val="50000"/>
                    <a:lumOff val="50000"/>
                  </a:schemeClr>
                </a:solidFill>
                <a:latin typeface="+mn-lt"/>
              </a:rPr>
              <a:t>Policy Review Public Meeting</a:t>
            </a:r>
            <a:br>
              <a:rPr lang="en-US" sz="3600" b="1" dirty="0">
                <a:solidFill>
                  <a:schemeClr val="tx1">
                    <a:lumMod val="50000"/>
                    <a:lumOff val="50000"/>
                  </a:schemeClr>
                </a:solidFill>
                <a:latin typeface="+mn-lt"/>
              </a:rPr>
            </a:br>
            <a:r>
              <a:rPr lang="en-US" sz="3600" b="1" dirty="0">
                <a:solidFill>
                  <a:schemeClr val="tx1">
                    <a:lumMod val="50000"/>
                    <a:lumOff val="50000"/>
                  </a:schemeClr>
                </a:solidFill>
                <a:latin typeface="+mn-lt"/>
              </a:rPr>
              <a:t> </a:t>
            </a:r>
            <a:br>
              <a:rPr lang="en-US" sz="4000" b="1" dirty="0">
                <a:solidFill>
                  <a:schemeClr val="tx1">
                    <a:lumMod val="50000"/>
                    <a:lumOff val="50000"/>
                  </a:schemeClr>
                </a:solidFill>
                <a:latin typeface="+mn-lt"/>
              </a:rPr>
            </a:br>
            <a:endParaRPr lang="en-US" sz="2800" b="1" dirty="0">
              <a:solidFill>
                <a:schemeClr val="tx1">
                  <a:lumMod val="50000"/>
                  <a:lumOff val="50000"/>
                </a:schemeClr>
              </a:solidFill>
              <a:latin typeface="+mn-lt"/>
            </a:endParaRPr>
          </a:p>
        </p:txBody>
      </p:sp>
      <p:sp>
        <p:nvSpPr>
          <p:cNvPr id="5" name="Rectangle 4"/>
          <p:cNvSpPr/>
          <p:nvPr/>
        </p:nvSpPr>
        <p:spPr>
          <a:xfrm>
            <a:off x="2091144" y="5257800"/>
            <a:ext cx="7452360" cy="990600"/>
          </a:xfrm>
          <a:prstGeom prst="rect">
            <a:avLst/>
          </a:prstGeom>
          <a:solidFill>
            <a:srgbClr val="3C3C3C"/>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704445" y="5257801"/>
            <a:ext cx="6553200" cy="830997"/>
          </a:xfrm>
          <a:prstGeom prst="rect">
            <a:avLst/>
          </a:prstGeom>
          <a:noFill/>
        </p:spPr>
        <p:txBody>
          <a:bodyPr wrap="square" rtlCol="0">
            <a:spAutoFit/>
          </a:bodyPr>
          <a:lstStyle/>
          <a:p>
            <a:pPr algn="ctr"/>
            <a:r>
              <a:rPr lang="en-US" sz="2400" b="1" dirty="0">
                <a:solidFill>
                  <a:schemeClr val="accent4">
                    <a:lumMod val="75000"/>
                  </a:schemeClr>
                </a:solidFill>
              </a:rPr>
              <a:t>Durham DSB and Durham Catholic DSB</a:t>
            </a:r>
          </a:p>
          <a:p>
            <a:pPr algn="ctr"/>
            <a:r>
              <a:rPr lang="en-US" sz="2400" b="1" dirty="0">
                <a:solidFill>
                  <a:schemeClr val="accent4">
                    <a:lumMod val="75000"/>
                  </a:schemeClr>
                </a:solidFill>
              </a:rPr>
              <a:t> </a:t>
            </a:r>
            <a:r>
              <a:rPr lang="en-US" sz="2400" b="1" dirty="0">
                <a:solidFill>
                  <a:schemeClr val="bg1"/>
                </a:solidFill>
              </a:rPr>
              <a:t> February 28, 2024</a:t>
            </a:r>
          </a:p>
        </p:txBody>
      </p:sp>
      <p:sp>
        <p:nvSpPr>
          <p:cNvPr id="9" name="Rectangle 8"/>
          <p:cNvSpPr/>
          <p:nvPr/>
        </p:nvSpPr>
        <p:spPr>
          <a:xfrm>
            <a:off x="2019300" y="1219200"/>
            <a:ext cx="7581900" cy="510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rot="16200000">
            <a:off x="7370171" y="2993029"/>
            <a:ext cx="3870963" cy="475704"/>
          </a:xfrm>
          <a:prstGeom prst="rect">
            <a:avLst/>
          </a:prstGeom>
          <a:solidFill>
            <a:srgbClr val="3C3C3C"/>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16200000">
            <a:off x="359770" y="3026771"/>
            <a:ext cx="3962400" cy="499659"/>
          </a:xfrm>
          <a:prstGeom prst="rect">
            <a:avLst/>
          </a:prstGeom>
          <a:solidFill>
            <a:srgbClr val="3C3C3C"/>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AB36B62-4A29-4084-BF67-B73ABEB24B36}"/>
              </a:ext>
            </a:extLst>
          </p:cNvPr>
          <p:cNvSpPr/>
          <p:nvPr/>
        </p:nvSpPr>
        <p:spPr>
          <a:xfrm rot="16200000">
            <a:off x="9443960"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a:t>
            </a:r>
            <a:endParaRPr lang="en-CA" dirty="0"/>
          </a:p>
        </p:txBody>
      </p:sp>
      <p:pic>
        <p:nvPicPr>
          <p:cNvPr id="6" name="Picture 5">
            <a:extLst>
              <a:ext uri="{FF2B5EF4-FFF2-40B4-BE49-F238E27FC236}">
                <a16:creationId xmlns:a16="http://schemas.microsoft.com/office/drawing/2014/main" id="{125987AE-0FE4-C78A-4980-4C2F5FAD1126}"/>
              </a:ext>
            </a:extLst>
          </p:cNvPr>
          <p:cNvPicPr>
            <a:picLocks noChangeAspect="1"/>
          </p:cNvPicPr>
          <p:nvPr/>
        </p:nvPicPr>
        <p:blipFill>
          <a:blip r:embed="rId2"/>
          <a:stretch>
            <a:fillRect/>
          </a:stretch>
        </p:blipFill>
        <p:spPr>
          <a:xfrm>
            <a:off x="2648495" y="1295401"/>
            <a:ext cx="6361610" cy="1981200"/>
          </a:xfrm>
          <a:prstGeom prst="rect">
            <a:avLst/>
          </a:prstGeom>
        </p:spPr>
      </p:pic>
      <p:pic>
        <p:nvPicPr>
          <p:cNvPr id="18" name="Picture 17">
            <a:extLst>
              <a:ext uri="{FF2B5EF4-FFF2-40B4-BE49-F238E27FC236}">
                <a16:creationId xmlns:a16="http://schemas.microsoft.com/office/drawing/2014/main" id="{1EB7FB8B-DE1D-D1B7-DDD4-401C0B2267B2}"/>
              </a:ext>
            </a:extLst>
          </p:cNvPr>
          <p:cNvPicPr>
            <a:picLocks noChangeAspect="1"/>
          </p:cNvPicPr>
          <p:nvPr/>
        </p:nvPicPr>
        <p:blipFill>
          <a:blip r:embed="rId3"/>
          <a:stretch>
            <a:fillRect/>
          </a:stretch>
        </p:blipFill>
        <p:spPr>
          <a:xfrm>
            <a:off x="2648495" y="3276601"/>
            <a:ext cx="6361610" cy="1904999"/>
          </a:xfrm>
          <a:prstGeom prst="rect">
            <a:avLst/>
          </a:prstGeom>
        </p:spPr>
      </p:pic>
    </p:spTree>
    <p:extLst>
      <p:ext uri="{BB962C8B-B14F-4D97-AF65-F5344CB8AC3E}">
        <p14:creationId xmlns:p14="http://schemas.microsoft.com/office/powerpoint/2010/main" val="62337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10820400" cy="5486400"/>
          </a:xfrm>
        </p:spPr>
        <p:txBody>
          <a:bodyPr>
            <a:normAutofit/>
          </a:bodyPr>
          <a:lstStyle/>
          <a:p>
            <a:pPr marL="533400" indent="-533400">
              <a:buFont typeface="+mj-lt"/>
              <a:buAutoNum type="arabicPeriod" startAt="7"/>
            </a:pPr>
            <a:r>
              <a:rPr lang="en-US" b="1" dirty="0">
                <a:solidFill>
                  <a:schemeClr val="accent4">
                    <a:lumMod val="75000"/>
                  </a:schemeClr>
                </a:solidFill>
                <a:latin typeface="Garamond" panose="02020404030301010803" pitchFamily="18" charset="0"/>
              </a:rPr>
              <a:t>Conversion Credits</a:t>
            </a:r>
          </a:p>
          <a:p>
            <a:pPr marL="914400" lvl="1" indent="-344488">
              <a:buNone/>
            </a:pPr>
            <a:r>
              <a:rPr lang="en-US" sz="1900" dirty="0">
                <a:latin typeface="Garamond" panose="02020404030301010803" pitchFamily="18" charset="0"/>
              </a:rPr>
              <a:t>Considerations:</a:t>
            </a:r>
          </a:p>
          <a:p>
            <a:pPr marL="914400" lvl="2" indent="-344488">
              <a:buClr>
                <a:schemeClr val="accent4">
                  <a:lumMod val="75000"/>
                </a:schemeClr>
              </a:buClr>
              <a:buFont typeface="Wingdings" panose="05000000000000000000" pitchFamily="2" charset="2"/>
              <a:buChar char="§"/>
            </a:pPr>
            <a:r>
              <a:rPr lang="en-US" sz="1700" dirty="0">
                <a:latin typeface="Garamond" panose="02020404030301010803" pitchFamily="18" charset="0"/>
              </a:rPr>
              <a:t>No legislative provisions specifically dealing with conversion of use</a:t>
            </a:r>
          </a:p>
          <a:p>
            <a:pPr marL="914400" lvl="2" indent="-344488">
              <a:buClr>
                <a:schemeClr val="accent4">
                  <a:lumMod val="75000"/>
                </a:schemeClr>
              </a:buClr>
              <a:buFont typeface="Wingdings" panose="05000000000000000000" pitchFamily="2" charset="2"/>
              <a:buChar char="§"/>
            </a:pPr>
            <a:r>
              <a:rPr lang="en-US" sz="1700" dirty="0">
                <a:latin typeface="Garamond" panose="02020404030301010803" pitchFamily="18" charset="0"/>
              </a:rPr>
              <a:t>Some boards offer limited EDC conversion credits</a:t>
            </a:r>
          </a:p>
          <a:p>
            <a:pPr marL="914400" lvl="2" indent="-344488">
              <a:buClr>
                <a:schemeClr val="accent4">
                  <a:lumMod val="75000"/>
                </a:schemeClr>
              </a:buClr>
              <a:buFont typeface="Wingdings" panose="05000000000000000000" pitchFamily="2" charset="2"/>
              <a:buChar char="§"/>
            </a:pPr>
            <a:r>
              <a:rPr lang="en-US" sz="1700" dirty="0">
                <a:latin typeface="Garamond" panose="02020404030301010803" pitchFamily="18" charset="0"/>
              </a:rPr>
              <a:t>The existing Durham EDC by-laws do provide for redevelopment credits; not conversion credits </a:t>
            </a:r>
          </a:p>
          <a:p>
            <a:pPr marL="569912" lvl="2" indent="0">
              <a:buClr>
                <a:schemeClr val="accent4">
                  <a:lumMod val="75000"/>
                </a:schemeClr>
              </a:buClr>
              <a:buNone/>
            </a:pPr>
            <a:endParaRPr lang="en-US" sz="1700" b="1" dirty="0">
              <a:solidFill>
                <a:schemeClr val="accent4">
                  <a:lumMod val="75000"/>
                </a:schemeClr>
              </a:solidFill>
              <a:latin typeface="Garamond" panose="02020404030301010803" pitchFamily="18" charset="0"/>
            </a:endParaRPr>
          </a:p>
          <a:p>
            <a:pPr marL="539750" lvl="1" indent="-539750">
              <a:buClr>
                <a:schemeClr val="tx2">
                  <a:lumMod val="60000"/>
                  <a:lumOff val="40000"/>
                </a:schemeClr>
              </a:buClr>
              <a:buFont typeface="+mj-lt"/>
              <a:buAutoNum type="arabicPeriod" startAt="8"/>
            </a:pPr>
            <a:r>
              <a:rPr lang="en-US" sz="2200" b="1" dirty="0">
                <a:solidFill>
                  <a:schemeClr val="accent4">
                    <a:lumMod val="75000"/>
                  </a:schemeClr>
                </a:solidFill>
                <a:latin typeface="Garamond" panose="02020404030301010803" pitchFamily="18" charset="0"/>
              </a:rPr>
              <a:t>By-law term</a:t>
            </a:r>
          </a:p>
          <a:p>
            <a:pPr marL="914400" lvl="1" indent="-403225">
              <a:buClr>
                <a:schemeClr val="accent4">
                  <a:lumMod val="75000"/>
                </a:schemeClr>
              </a:buClr>
              <a:buFont typeface="Wingdings" panose="05000000000000000000" pitchFamily="2" charset="2"/>
              <a:buChar char="§"/>
            </a:pPr>
            <a:r>
              <a:rPr lang="en-US" sz="1900" dirty="0">
                <a:latin typeface="Garamond" panose="02020404030301010803" pitchFamily="18" charset="0"/>
              </a:rPr>
              <a:t>Considerations:</a:t>
            </a:r>
          </a:p>
          <a:p>
            <a:pPr marL="915988" lvl="2" indent="-381000">
              <a:buClr>
                <a:schemeClr val="accent4">
                  <a:lumMod val="75000"/>
                </a:schemeClr>
              </a:buClr>
              <a:buFont typeface="Wingdings" panose="05000000000000000000" pitchFamily="2" charset="2"/>
              <a:buChar char="§"/>
            </a:pPr>
            <a:r>
              <a:rPr lang="en-US" sz="1700" dirty="0">
                <a:latin typeface="Garamond" panose="02020404030301010803" pitchFamily="18" charset="0"/>
              </a:rPr>
              <a:t>The maximum term of five-years is typically adopted</a:t>
            </a:r>
          </a:p>
          <a:p>
            <a:pPr marL="915988" lvl="2" indent="-381000">
              <a:buClr>
                <a:schemeClr val="accent4">
                  <a:lumMod val="75000"/>
                </a:schemeClr>
              </a:buClr>
              <a:buFont typeface="Wingdings" panose="05000000000000000000" pitchFamily="2" charset="2"/>
              <a:buChar char="§"/>
            </a:pPr>
            <a:r>
              <a:rPr lang="en-US" sz="1700" dirty="0">
                <a:latin typeface="Garamond" panose="02020404030301010803" pitchFamily="18" charset="0"/>
              </a:rPr>
              <a:t>The Durham EDC by-laws carry a five-year term</a:t>
            </a:r>
          </a:p>
          <a:p>
            <a:pPr marL="915988" lvl="2" indent="-381000">
              <a:buClr>
                <a:schemeClr val="accent4">
                  <a:lumMod val="75000"/>
                </a:schemeClr>
              </a:buClr>
              <a:buFont typeface="Wingdings" panose="05000000000000000000" pitchFamily="2" charset="2"/>
              <a:buChar char="§"/>
            </a:pPr>
            <a:r>
              <a:rPr lang="en-US" sz="1700" dirty="0">
                <a:latin typeface="Garamond" panose="02020404030301010803" pitchFamily="18" charset="0"/>
              </a:rPr>
              <a:t>Board can amend the by-law or pass a new one earlier, if necessary (ongoing monitoring to account for land cost increase)</a:t>
            </a:r>
          </a:p>
          <a:p>
            <a:pPr marL="915988" lvl="2" indent="-381000">
              <a:buClr>
                <a:schemeClr val="accent4">
                  <a:lumMod val="75000"/>
                </a:schemeClr>
              </a:buClr>
              <a:buFont typeface="Wingdings" panose="05000000000000000000" pitchFamily="2" charset="2"/>
              <a:buChar char="§"/>
            </a:pPr>
            <a:r>
              <a:rPr lang="en-US" sz="1700" dirty="0">
                <a:latin typeface="Garamond" panose="02020404030301010803" pitchFamily="18" charset="0"/>
              </a:rPr>
              <a:t>Consistency with each Board’s capital planning process is a consideration</a:t>
            </a:r>
            <a:endParaRPr lang="en-US" dirty="0">
              <a:latin typeface="Garamond" panose="02020404030301010803" pitchFamily="18" charset="0"/>
            </a:endParaRPr>
          </a:p>
          <a:p>
            <a:pPr marL="114300" indent="0">
              <a:buNone/>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endParaRPr lang="en-CA" sz="2000"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10</a:t>
            </a:fld>
            <a:endParaRPr lang="en-US" dirty="0"/>
          </a:p>
        </p:txBody>
      </p:sp>
      <p:sp>
        <p:nvSpPr>
          <p:cNvPr id="5" name="Title 1"/>
          <p:cNvSpPr txBox="1">
            <a:spLocks noGrp="1"/>
          </p:cNvSpPr>
          <p:nvPr>
            <p:ph type="title"/>
          </p:nvPr>
        </p:nvSpPr>
        <p:spPr>
          <a:xfrm>
            <a:off x="304800" y="274639"/>
            <a:ext cx="10820400" cy="607229"/>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mn-lt"/>
              </a:rPr>
              <a:t>EDC Policy Review – Key Policies</a:t>
            </a:r>
          </a:p>
        </p:txBody>
      </p:sp>
      <p:sp>
        <p:nvSpPr>
          <p:cNvPr id="6" name="Rectangle 5">
            <a:extLst>
              <a:ext uri="{FF2B5EF4-FFF2-40B4-BE49-F238E27FC236}">
                <a16:creationId xmlns:a16="http://schemas.microsoft.com/office/drawing/2014/main" id="{7E81F2BE-C8BC-E18D-1089-8D5824757A94}"/>
              </a:ext>
            </a:extLst>
          </p:cNvPr>
          <p:cNvSpPr/>
          <p:nvPr/>
        </p:nvSpPr>
        <p:spPr>
          <a:xfrm rot="16200000">
            <a:off x="9444477"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41734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10820400" cy="5486400"/>
          </a:xfrm>
        </p:spPr>
        <p:txBody>
          <a:bodyPr>
            <a:normAutofit/>
          </a:bodyPr>
          <a:lstStyle/>
          <a:p>
            <a:pPr marL="511175" indent="-452438">
              <a:buFont typeface="Wingdings" pitchFamily="2" charset="2"/>
              <a:buAutoNum type="arabicPeriod" startAt="9"/>
            </a:pPr>
            <a:r>
              <a:rPr lang="en-US" b="1" dirty="0">
                <a:solidFill>
                  <a:schemeClr val="accent4">
                    <a:lumMod val="75000"/>
                  </a:schemeClr>
                </a:solidFill>
                <a:latin typeface="Garamond" panose="02020404030301010803" pitchFamily="18" charset="0"/>
              </a:rPr>
              <a:t>Alternative Accommodation Arrangements</a:t>
            </a:r>
          </a:p>
          <a:p>
            <a:pPr marL="511175" lvl="1" indent="-452438">
              <a:buNone/>
            </a:pPr>
            <a:r>
              <a:rPr lang="en-US" dirty="0">
                <a:latin typeface="Garamond" panose="02020404030301010803" pitchFamily="18" charset="0"/>
              </a:rPr>
              <a:t>	</a:t>
            </a:r>
            <a:r>
              <a:rPr lang="en-US" sz="1900" dirty="0">
                <a:latin typeface="Garamond" panose="02020404030301010803" pitchFamily="18" charset="0"/>
              </a:rPr>
              <a:t>Considerations:</a:t>
            </a:r>
          </a:p>
          <a:p>
            <a:pPr marL="796925" lvl="3" indent="-285750">
              <a:buFont typeface="Wingdings" panose="05000000000000000000" pitchFamily="2" charset="2"/>
              <a:buChar char="§"/>
            </a:pPr>
            <a:r>
              <a:rPr lang="en-US" sz="1700" dirty="0">
                <a:latin typeface="Garamond" panose="02020404030301010803" pitchFamily="18" charset="0"/>
              </a:rPr>
              <a:t>Requirement that the Boards contemplate “arrangements” for both land and buildings, where feasible</a:t>
            </a:r>
          </a:p>
          <a:p>
            <a:pPr marL="796925" lvl="3" indent="-285750">
              <a:buFont typeface="Wingdings" panose="05000000000000000000" pitchFamily="2" charset="2"/>
              <a:buChar char="§"/>
            </a:pPr>
            <a:r>
              <a:rPr lang="en-US" sz="1700" dirty="0">
                <a:latin typeface="Garamond" panose="02020404030301010803" pitchFamily="18" charset="0"/>
              </a:rPr>
              <a:t>Requirement that EDC boards develop criteria for evaluating potential Alternative Projects and meet with development community stakeholders to seek their input</a:t>
            </a:r>
          </a:p>
          <a:p>
            <a:pPr marL="796925" lvl="3" indent="-285750">
              <a:buFont typeface="Wingdings" panose="05000000000000000000" pitchFamily="2" charset="2"/>
              <a:buChar char="§"/>
            </a:pPr>
            <a:r>
              <a:rPr lang="en-US" sz="1700" dirty="0">
                <a:latin typeface="Garamond" panose="02020404030301010803" pitchFamily="18" charset="0"/>
              </a:rPr>
              <a:t>While the requirement that a board adopt a policy respecting alternative accommodation arrangements has been removed from the legislation, the legislation still permits a landowner to provide land for a school site in lieu of EDC credits </a:t>
            </a:r>
          </a:p>
          <a:p>
            <a:pPr marL="511175" lvl="2" indent="-452438">
              <a:buNone/>
            </a:pPr>
            <a:endParaRPr lang="en-US" dirty="0">
              <a:latin typeface="Garamond" panose="02020404030301010803" pitchFamily="18" charset="0"/>
            </a:endParaRPr>
          </a:p>
          <a:p>
            <a:pPr marL="511175" indent="-452438">
              <a:buFont typeface="+mj-lt"/>
              <a:buAutoNum type="arabicPeriod" startAt="9"/>
            </a:pPr>
            <a:r>
              <a:rPr lang="en-US" b="1" dirty="0">
                <a:solidFill>
                  <a:schemeClr val="accent4">
                    <a:lumMod val="75000"/>
                  </a:schemeClr>
                </a:solidFill>
                <a:latin typeface="Garamond" panose="02020404030301010803" pitchFamily="18" charset="0"/>
              </a:rPr>
              <a:t>Need to Conduct Further Public Meeting</a:t>
            </a:r>
          </a:p>
          <a:p>
            <a:pPr marL="511175" indent="-452438">
              <a:buNone/>
            </a:pPr>
            <a:r>
              <a:rPr lang="en-US" b="1" dirty="0">
                <a:solidFill>
                  <a:schemeClr val="accent5"/>
                </a:solidFill>
                <a:latin typeface="Garamond" panose="02020404030301010803" pitchFamily="18" charset="0"/>
              </a:rPr>
              <a:t>	</a:t>
            </a:r>
            <a:r>
              <a:rPr lang="en-US" sz="1700" dirty="0">
                <a:latin typeface="Garamond" panose="02020404030301010803" pitchFamily="18" charset="0"/>
              </a:rPr>
              <a:t>Board must determine through resolution whether any additional public meetings are required</a:t>
            </a:r>
            <a:endParaRPr lang="en-US" sz="1700" b="1" dirty="0">
              <a:solidFill>
                <a:schemeClr val="accent5"/>
              </a:solidFill>
              <a:latin typeface="Garamond" panose="02020404030301010803" pitchFamily="18" charset="0"/>
            </a:endParaRPr>
          </a:p>
          <a:p>
            <a:pPr marL="114300" indent="0">
              <a:buNone/>
            </a:pPr>
            <a:endParaRPr lang="en-US" sz="1800" dirty="0">
              <a:latin typeface="Garamond" panose="02020404030301010803" pitchFamily="18" charset="0"/>
            </a:endParaRPr>
          </a:p>
          <a:p>
            <a:pPr marL="114300" indent="0">
              <a:buNone/>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endParaRPr lang="en-CA" sz="2000"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11</a:t>
            </a:fld>
            <a:endParaRPr lang="en-US" dirty="0"/>
          </a:p>
        </p:txBody>
      </p:sp>
      <p:sp>
        <p:nvSpPr>
          <p:cNvPr id="5" name="Title 1"/>
          <p:cNvSpPr txBox="1">
            <a:spLocks noGrp="1"/>
          </p:cNvSpPr>
          <p:nvPr>
            <p:ph type="title"/>
          </p:nvPr>
        </p:nvSpPr>
        <p:spPr>
          <a:xfrm>
            <a:off x="304800" y="274639"/>
            <a:ext cx="10820400" cy="607229"/>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mn-lt"/>
              </a:rPr>
              <a:t>EDC Policy Review – Key Policies</a:t>
            </a:r>
          </a:p>
        </p:txBody>
      </p:sp>
      <p:sp>
        <p:nvSpPr>
          <p:cNvPr id="6" name="Rectangle 5">
            <a:extLst>
              <a:ext uri="{FF2B5EF4-FFF2-40B4-BE49-F238E27FC236}">
                <a16:creationId xmlns:a16="http://schemas.microsoft.com/office/drawing/2014/main" id="{A5C7CC31-D077-DD41-B5CD-E547A529A066}"/>
              </a:ext>
            </a:extLst>
          </p:cNvPr>
          <p:cNvSpPr/>
          <p:nvPr/>
        </p:nvSpPr>
        <p:spPr>
          <a:xfrm rot="16200000">
            <a:off x="9444477"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283815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50658"/>
            <a:ext cx="10820400" cy="5638800"/>
          </a:xfrm>
        </p:spPr>
        <p:txBody>
          <a:bodyPr>
            <a:normAutofit fontScale="92500" lnSpcReduction="10000"/>
          </a:bodyPr>
          <a:lstStyle/>
          <a:p>
            <a:pPr marL="114300" indent="0">
              <a:buNone/>
            </a:pPr>
            <a:r>
              <a:rPr lang="en-US" sz="2100" b="1" dirty="0">
                <a:solidFill>
                  <a:schemeClr val="accent4">
                    <a:lumMod val="75000"/>
                  </a:schemeClr>
                </a:solidFill>
                <a:latin typeface="Garamond" panose="02020404030301010803" pitchFamily="18" charset="0"/>
              </a:rPr>
              <a:t>Stakeholder Sessions</a:t>
            </a:r>
          </a:p>
          <a:p>
            <a:pPr lvl="1">
              <a:buClr>
                <a:schemeClr val="tx2">
                  <a:lumMod val="75000"/>
                </a:schemeClr>
              </a:buClr>
              <a:buFont typeface="Wingdings" panose="05000000000000000000" pitchFamily="2" charset="2"/>
              <a:buChar char="§"/>
            </a:pPr>
            <a:r>
              <a:rPr lang="en-US" sz="1900" dirty="0">
                <a:solidFill>
                  <a:schemeClr val="tx2"/>
                </a:solidFill>
                <a:latin typeface="Garamond" panose="02020404030301010803" pitchFamily="18" charset="0"/>
              </a:rPr>
              <a:t>EDC reports have been sent to Ministry and coterminous boards </a:t>
            </a:r>
          </a:p>
          <a:p>
            <a:pPr lvl="1">
              <a:buClr>
                <a:schemeClr val="tx2">
                  <a:lumMod val="75000"/>
                </a:schemeClr>
              </a:buClr>
              <a:buFont typeface="Wingdings" panose="05000000000000000000" pitchFamily="2" charset="2"/>
              <a:buChar char="§"/>
            </a:pPr>
            <a:r>
              <a:rPr lang="en-US" sz="1900" dirty="0">
                <a:solidFill>
                  <a:schemeClr val="tx2"/>
                </a:solidFill>
                <a:latin typeface="Garamond" panose="02020404030301010803" pitchFamily="18" charset="0"/>
              </a:rPr>
              <a:t>Sent EDC reports to BILD Durham Chapter with request for meeting and to seek input re potential for future Alternative Projects</a:t>
            </a:r>
          </a:p>
          <a:p>
            <a:pPr lvl="1">
              <a:buClr>
                <a:schemeClr val="tx2">
                  <a:lumMod val="75000"/>
                </a:schemeClr>
              </a:buClr>
              <a:buFont typeface="Wingdings" panose="05000000000000000000" pitchFamily="2" charset="2"/>
              <a:buChar char="§"/>
            </a:pPr>
            <a:r>
              <a:rPr lang="en-US" sz="1900" dirty="0">
                <a:solidFill>
                  <a:schemeClr val="tx2"/>
                </a:solidFill>
                <a:latin typeface="Garamond" panose="02020404030301010803" pitchFamily="18" charset="0"/>
              </a:rPr>
              <a:t>Meeting with municipalities to review by-law definitions and collections administration/reporting </a:t>
            </a:r>
            <a:endParaRPr lang="en-US" sz="1900" dirty="0">
              <a:solidFill>
                <a:srgbClr val="FF6600"/>
              </a:solidFill>
              <a:latin typeface="Garamond" panose="02020404030301010803" pitchFamily="18" charset="0"/>
            </a:endParaRPr>
          </a:p>
          <a:p>
            <a:pPr marL="119063" lvl="1" indent="0">
              <a:buNone/>
            </a:pPr>
            <a:endParaRPr lang="en-US" sz="2100" dirty="0">
              <a:solidFill>
                <a:srgbClr val="FF6600"/>
              </a:solidFill>
              <a:latin typeface="Garamond" panose="02020404030301010803" pitchFamily="18" charset="0"/>
            </a:endParaRPr>
          </a:p>
          <a:p>
            <a:pPr marL="119063" lvl="1" indent="0">
              <a:buNone/>
            </a:pPr>
            <a:r>
              <a:rPr lang="en-US" sz="2100" b="1" dirty="0">
                <a:solidFill>
                  <a:schemeClr val="accent4">
                    <a:lumMod val="75000"/>
                  </a:schemeClr>
                </a:solidFill>
                <a:latin typeface="Garamond" panose="02020404030301010803" pitchFamily="18" charset="0"/>
              </a:rPr>
              <a:t>Policy Review Public Meeting – Meeting #1 February 28, 2024</a:t>
            </a:r>
          </a:p>
          <a:p>
            <a:pPr marL="411163" lvl="1" indent="0">
              <a:buNone/>
            </a:pPr>
            <a:endParaRPr lang="en-US" sz="1900" dirty="0">
              <a:solidFill>
                <a:schemeClr val="tx2"/>
              </a:solidFill>
              <a:latin typeface="Garamond" panose="02020404030301010803" pitchFamily="18" charset="0"/>
            </a:endParaRPr>
          </a:p>
          <a:p>
            <a:pPr marL="114300" indent="0">
              <a:buNone/>
            </a:pPr>
            <a:r>
              <a:rPr lang="en-US" sz="2100" b="1" dirty="0">
                <a:solidFill>
                  <a:schemeClr val="accent4">
                    <a:lumMod val="75000"/>
                  </a:schemeClr>
                </a:solidFill>
                <a:latin typeface="Garamond" panose="02020404030301010803" pitchFamily="18" charset="0"/>
              </a:rPr>
              <a:t>1</a:t>
            </a:r>
            <a:r>
              <a:rPr lang="en-US" sz="2100" b="1" baseline="30000" dirty="0">
                <a:solidFill>
                  <a:schemeClr val="accent4">
                    <a:lumMod val="75000"/>
                  </a:schemeClr>
                </a:solidFill>
                <a:latin typeface="Garamond" panose="02020404030301010803" pitchFamily="18" charset="0"/>
              </a:rPr>
              <a:t>st</a:t>
            </a:r>
            <a:r>
              <a:rPr lang="en-US" sz="2100" b="1" dirty="0">
                <a:solidFill>
                  <a:schemeClr val="accent4">
                    <a:lumMod val="75000"/>
                  </a:schemeClr>
                </a:solidFill>
                <a:latin typeface="Garamond" panose="02020404030301010803" pitchFamily="18" charset="0"/>
              </a:rPr>
              <a:t> Successor By-law Public Meeting – Meeting #2 February 28, 2024</a:t>
            </a:r>
          </a:p>
          <a:p>
            <a:pPr lvl="1">
              <a:buClr>
                <a:schemeClr val="tx2">
                  <a:lumMod val="75000"/>
                </a:schemeClr>
              </a:buClr>
              <a:buFont typeface="Wingdings" panose="05000000000000000000" pitchFamily="2" charset="2"/>
              <a:buChar char="§"/>
            </a:pPr>
            <a:r>
              <a:rPr lang="en-US" sz="1900" dirty="0">
                <a:solidFill>
                  <a:schemeClr val="tx2"/>
                </a:solidFill>
                <a:latin typeface="Garamond" panose="02020404030301010803" pitchFamily="18" charset="0"/>
              </a:rPr>
              <a:t>Presentation of EDC Background study approach and recommendations and EDC by-law.</a:t>
            </a:r>
          </a:p>
          <a:p>
            <a:pPr lvl="1">
              <a:buClr>
                <a:schemeClr val="tx2">
                  <a:lumMod val="75000"/>
                </a:schemeClr>
              </a:buClr>
              <a:buFont typeface="Wingdings" panose="05000000000000000000" pitchFamily="2" charset="2"/>
              <a:buChar char="§"/>
            </a:pPr>
            <a:r>
              <a:rPr lang="en-US" sz="1900" dirty="0">
                <a:solidFill>
                  <a:schemeClr val="tx2"/>
                </a:solidFill>
                <a:latin typeface="Garamond" panose="02020404030301010803" pitchFamily="18" charset="0"/>
              </a:rPr>
              <a:t>Proposed EDC rates for Board consideration.</a:t>
            </a:r>
          </a:p>
          <a:p>
            <a:pPr lvl="1">
              <a:buClr>
                <a:schemeClr val="tx2">
                  <a:lumMod val="75000"/>
                </a:schemeClr>
              </a:buClr>
              <a:buFont typeface="Wingdings" panose="05000000000000000000" pitchFamily="2" charset="2"/>
              <a:buChar char="§"/>
            </a:pPr>
            <a:r>
              <a:rPr lang="en-US" sz="1900" dirty="0">
                <a:solidFill>
                  <a:schemeClr val="tx2"/>
                </a:solidFill>
                <a:latin typeface="Garamond" panose="02020404030301010803" pitchFamily="18" charset="0"/>
              </a:rPr>
              <a:t>Inviting stakeholder input.</a:t>
            </a:r>
          </a:p>
          <a:p>
            <a:pPr marL="411163" lvl="1" indent="0">
              <a:buNone/>
            </a:pPr>
            <a:endParaRPr lang="en-US" sz="1900" b="1" dirty="0">
              <a:solidFill>
                <a:srgbClr val="FF6600"/>
              </a:solidFill>
              <a:latin typeface="Garamond" panose="02020404030301010803" pitchFamily="18" charset="0"/>
            </a:endParaRPr>
          </a:p>
          <a:p>
            <a:pPr marL="114300" indent="0">
              <a:buNone/>
            </a:pPr>
            <a:r>
              <a:rPr lang="en-US" sz="2100" b="1" dirty="0">
                <a:solidFill>
                  <a:schemeClr val="accent4">
                    <a:lumMod val="75000"/>
                  </a:schemeClr>
                </a:solidFill>
                <a:latin typeface="Garamond" panose="02020404030301010803" pitchFamily="18" charset="0"/>
              </a:rPr>
              <a:t>By-law Adoption Public Meeting  – Meeting #3 April 15, 2024 for the DDSB and April 22, 2024 for the DCDSB</a:t>
            </a:r>
          </a:p>
          <a:p>
            <a:pPr lvl="1">
              <a:buClr>
                <a:schemeClr val="tx2">
                  <a:lumMod val="75000"/>
                </a:schemeClr>
              </a:buClr>
              <a:buFont typeface="Wingdings" panose="05000000000000000000" pitchFamily="2" charset="2"/>
              <a:buChar char="§"/>
            </a:pPr>
            <a:r>
              <a:rPr lang="en-US" sz="1900" dirty="0">
                <a:solidFill>
                  <a:schemeClr val="tx2"/>
                </a:solidFill>
                <a:latin typeface="Garamond" panose="02020404030301010803" pitchFamily="18" charset="0"/>
              </a:rPr>
              <a:t>Recommendations will be presented re: policy decisions and proposed EDC rates.</a:t>
            </a:r>
          </a:p>
          <a:p>
            <a:pPr lvl="1">
              <a:buClr>
                <a:schemeClr val="tx2">
                  <a:lumMod val="75000"/>
                </a:schemeClr>
              </a:buClr>
              <a:buFont typeface="Wingdings" panose="05000000000000000000" pitchFamily="2" charset="2"/>
              <a:buChar char="§"/>
            </a:pPr>
            <a:r>
              <a:rPr lang="en-US" sz="1900" dirty="0">
                <a:solidFill>
                  <a:schemeClr val="tx2"/>
                </a:solidFill>
                <a:latin typeface="Garamond" panose="02020404030301010803" pitchFamily="18" charset="0"/>
              </a:rPr>
              <a:t>Trustees to consider adoption of by-law, following invitation for stakeholder input.</a:t>
            </a:r>
          </a:p>
          <a:p>
            <a:pPr lvl="1">
              <a:buClr>
                <a:schemeClr val="tx2">
                  <a:lumMod val="75000"/>
                </a:schemeClr>
              </a:buClr>
              <a:buFont typeface="Wingdings" panose="05000000000000000000" pitchFamily="2" charset="2"/>
              <a:buChar char="§"/>
            </a:pPr>
            <a:r>
              <a:rPr lang="en-US" sz="1900" dirty="0">
                <a:solidFill>
                  <a:schemeClr val="tx2"/>
                </a:solidFill>
                <a:latin typeface="Garamond" panose="02020404030301010803" pitchFamily="18" charset="0"/>
              </a:rPr>
              <a:t>Provide municipal Building/Finance staff with updated EDC rates and clarify by-law definitions</a:t>
            </a:r>
          </a:p>
          <a:p>
            <a:pPr marL="114300" indent="0">
              <a:buNone/>
            </a:pPr>
            <a:endParaRPr lang="en-US" sz="1800" dirty="0"/>
          </a:p>
          <a:p>
            <a:pPr marL="114300" indent="0">
              <a:buNone/>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endParaRPr lang="en-CA" sz="2000"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12</a:t>
            </a:fld>
            <a:endParaRPr lang="en-US" dirty="0"/>
          </a:p>
        </p:txBody>
      </p:sp>
      <p:sp>
        <p:nvSpPr>
          <p:cNvPr id="5" name="Title 1"/>
          <p:cNvSpPr txBox="1">
            <a:spLocks noGrp="1"/>
          </p:cNvSpPr>
          <p:nvPr>
            <p:ph type="title"/>
          </p:nvPr>
        </p:nvSpPr>
        <p:spPr>
          <a:xfrm>
            <a:off x="304800" y="274639"/>
            <a:ext cx="10820400" cy="607229"/>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mn-lt"/>
              </a:rPr>
              <a:t>EDC By-law Adoption Process – Next Steps</a:t>
            </a:r>
          </a:p>
        </p:txBody>
      </p:sp>
      <p:sp>
        <p:nvSpPr>
          <p:cNvPr id="6" name="Rectangle 5">
            <a:extLst>
              <a:ext uri="{FF2B5EF4-FFF2-40B4-BE49-F238E27FC236}">
                <a16:creationId xmlns:a16="http://schemas.microsoft.com/office/drawing/2014/main" id="{4E3CDCB2-4494-DAD8-AA10-690E0CED2490}"/>
              </a:ext>
            </a:extLst>
          </p:cNvPr>
          <p:cNvSpPr/>
          <p:nvPr/>
        </p:nvSpPr>
        <p:spPr>
          <a:xfrm rot="16200000">
            <a:off x="9444477"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36362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10820400" cy="5486400"/>
          </a:xfrm>
        </p:spPr>
        <p:txBody>
          <a:bodyPr>
            <a:normAutofit lnSpcReduction="10000"/>
          </a:bodyPr>
          <a:lstStyle/>
          <a:p>
            <a:pPr>
              <a:buClr>
                <a:schemeClr val="accent4">
                  <a:lumMod val="75000"/>
                </a:schemeClr>
              </a:buClr>
              <a:buFont typeface="Wingdings" panose="05000000000000000000" pitchFamily="2" charset="2"/>
              <a:buChar char="§"/>
            </a:pPr>
            <a:r>
              <a:rPr lang="en-CA" sz="2000" dirty="0">
                <a:solidFill>
                  <a:schemeClr val="bg2">
                    <a:lumMod val="25000"/>
                  </a:schemeClr>
                </a:solidFill>
                <a:latin typeface="Garamond" panose="02020404030301010803" pitchFamily="18" charset="0"/>
              </a:rPr>
              <a:t>Durham DSB adopted a jurisdiction-wide EDC by-law on April 10, 2019 and Durham Catholic DSB on April 15, 2019; both with an implementation date of May 1, 2019 </a:t>
            </a:r>
          </a:p>
          <a:p>
            <a:pPr>
              <a:buClr>
                <a:schemeClr val="accent4">
                  <a:lumMod val="75000"/>
                </a:schemeClr>
              </a:buClr>
              <a:buFont typeface="Wingdings" panose="05000000000000000000" pitchFamily="2" charset="2"/>
              <a:buChar char="§"/>
            </a:pPr>
            <a:endParaRPr lang="en-CA" sz="14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2000" dirty="0">
                <a:solidFill>
                  <a:schemeClr val="bg2">
                    <a:lumMod val="25000"/>
                  </a:schemeClr>
                </a:solidFill>
                <a:latin typeface="Garamond" panose="02020404030301010803" pitchFamily="18" charset="0"/>
              </a:rPr>
              <a:t>The current EDC by-laws will expire on April 30, 2024</a:t>
            </a:r>
          </a:p>
          <a:p>
            <a:pPr marL="114300" indent="0">
              <a:buClr>
                <a:schemeClr val="accent4">
                  <a:lumMod val="75000"/>
                </a:schemeClr>
              </a:buClr>
              <a:buNone/>
            </a:pPr>
            <a:endParaRPr lang="en-CA" sz="20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2000" dirty="0">
                <a:solidFill>
                  <a:schemeClr val="bg2">
                    <a:lumMod val="25000"/>
                  </a:schemeClr>
                </a:solidFill>
                <a:latin typeface="Garamond" panose="02020404030301010803" pitchFamily="18" charset="0"/>
              </a:rPr>
              <a:t>Both by-laws reflected the legislative ‘capped’ rate provisions imposed by the province as of March 29, 2019</a:t>
            </a:r>
          </a:p>
          <a:p>
            <a:pPr marL="114300" indent="0">
              <a:buClr>
                <a:schemeClr val="accent4">
                  <a:lumMod val="75000"/>
                </a:schemeClr>
              </a:buClr>
              <a:buNone/>
            </a:pPr>
            <a:endParaRPr lang="en-CA" sz="20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2000" dirty="0">
                <a:solidFill>
                  <a:schemeClr val="bg2">
                    <a:lumMod val="25000"/>
                  </a:schemeClr>
                </a:solidFill>
                <a:latin typeface="Garamond" panose="02020404030301010803" pitchFamily="18" charset="0"/>
              </a:rPr>
              <a:t>The legislative rate ‘cap’ limits the annual increase to $300 per residential unit and $0.10 per sq ft of non-residential GFA (5%)</a:t>
            </a:r>
          </a:p>
          <a:p>
            <a:pPr marL="114300" indent="0">
              <a:buClr>
                <a:schemeClr val="accent4">
                  <a:lumMod val="75000"/>
                </a:schemeClr>
              </a:buClr>
              <a:buNone/>
            </a:pPr>
            <a:endParaRPr lang="en-CA" sz="20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2000" dirty="0">
                <a:solidFill>
                  <a:schemeClr val="bg2">
                    <a:lumMod val="25000"/>
                  </a:schemeClr>
                </a:solidFill>
                <a:latin typeface="Garamond" panose="02020404030301010803" pitchFamily="18" charset="0"/>
              </a:rPr>
              <a:t>Current EDC Rates:</a:t>
            </a:r>
          </a:p>
          <a:p>
            <a:pPr lvl="1">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DDSB   - $3,449 per residential dwelling unit</a:t>
            </a:r>
          </a:p>
          <a:p>
            <a:pPr lvl="1">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DCDSB - $2,286 per residential dwelling unit</a:t>
            </a:r>
          </a:p>
          <a:p>
            <a:pPr marL="114300" indent="0">
              <a:buClr>
                <a:schemeClr val="accent4">
                  <a:lumMod val="75000"/>
                </a:schemeClr>
              </a:buClr>
              <a:buNone/>
            </a:pPr>
            <a:endParaRPr lang="en-CA" sz="14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2000" dirty="0">
                <a:solidFill>
                  <a:schemeClr val="bg2">
                    <a:lumMod val="25000"/>
                  </a:schemeClr>
                </a:solidFill>
                <a:latin typeface="Garamond" panose="02020404030301010803" pitchFamily="18" charset="0"/>
              </a:rPr>
              <a:t>Successor by-laws must be adopted no later than April 26</a:t>
            </a:r>
            <a:r>
              <a:rPr lang="en-CA" sz="2000" baseline="30000" dirty="0">
                <a:solidFill>
                  <a:schemeClr val="bg2">
                    <a:lumMod val="25000"/>
                  </a:schemeClr>
                </a:solidFill>
                <a:latin typeface="Garamond" panose="02020404030301010803" pitchFamily="18" charset="0"/>
              </a:rPr>
              <a:t>th</a:t>
            </a:r>
            <a:r>
              <a:rPr lang="en-CA" sz="2000" dirty="0">
                <a:solidFill>
                  <a:schemeClr val="bg2">
                    <a:lumMod val="25000"/>
                  </a:schemeClr>
                </a:solidFill>
                <a:latin typeface="Garamond" panose="02020404030301010803" pitchFamily="18" charset="0"/>
              </a:rPr>
              <a:t> to avoid any interruption in collection of EDCs (i.e. there is a 5-day waiting period prescribed in the legislation)</a:t>
            </a:r>
          </a:p>
          <a:p>
            <a:pPr>
              <a:buClr>
                <a:schemeClr val="accent4">
                  <a:lumMod val="75000"/>
                </a:schemeClr>
              </a:buClr>
              <a:buFont typeface="Wingdings" panose="05000000000000000000" pitchFamily="2" charset="2"/>
              <a:buChar char="§"/>
            </a:pPr>
            <a:endParaRPr lang="en-CA" sz="1400" dirty="0">
              <a:solidFill>
                <a:schemeClr val="bg2">
                  <a:lumMod val="25000"/>
                </a:schemeClr>
              </a:solidFill>
              <a:latin typeface="Garamond" panose="02020404030301010803" pitchFamily="18" charset="0"/>
            </a:endParaRPr>
          </a:p>
          <a:p>
            <a:pPr marL="114300" indent="0">
              <a:buNone/>
            </a:pPr>
            <a:endParaRPr lang="en-CA" sz="2000" dirty="0">
              <a:solidFill>
                <a:schemeClr val="bg2">
                  <a:lumMod val="25000"/>
                </a:schemeClr>
              </a:solidFill>
            </a:endParaRPr>
          </a:p>
          <a:p>
            <a:pPr marL="114300" indent="0">
              <a:buNone/>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endParaRPr lang="en-CA" sz="2000"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2</a:t>
            </a:fld>
            <a:endParaRPr lang="en-US" dirty="0"/>
          </a:p>
        </p:txBody>
      </p:sp>
      <p:sp>
        <p:nvSpPr>
          <p:cNvPr id="5" name="Title 1"/>
          <p:cNvSpPr txBox="1">
            <a:spLocks noGrp="1"/>
          </p:cNvSpPr>
          <p:nvPr>
            <p:ph type="title"/>
          </p:nvPr>
        </p:nvSpPr>
        <p:spPr>
          <a:xfrm>
            <a:off x="304800" y="274639"/>
            <a:ext cx="10820400" cy="607229"/>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latin typeface="+mn-lt"/>
              </a:rPr>
              <a:t>E</a:t>
            </a:r>
            <a:r>
              <a:rPr lang="en-US" sz="3200" dirty="0">
                <a:solidFill>
                  <a:schemeClr val="accent4">
                    <a:lumMod val="75000"/>
                  </a:schemeClr>
                </a:solidFill>
                <a:latin typeface="+mn-lt"/>
              </a:rPr>
              <a:t>EDC Policy Review</a:t>
            </a:r>
            <a:endParaRPr lang="en-US" sz="2400" dirty="0">
              <a:solidFill>
                <a:schemeClr val="accent4">
                  <a:lumMod val="75000"/>
                </a:schemeClr>
              </a:solidFill>
              <a:latin typeface="+mn-lt"/>
            </a:endParaRPr>
          </a:p>
        </p:txBody>
      </p:sp>
      <p:sp>
        <p:nvSpPr>
          <p:cNvPr id="2" name="Rectangle 1">
            <a:extLst>
              <a:ext uri="{FF2B5EF4-FFF2-40B4-BE49-F238E27FC236}">
                <a16:creationId xmlns:a16="http://schemas.microsoft.com/office/drawing/2014/main" id="{B29921DF-2E9F-4A92-879F-1CC829BDFC9A}"/>
              </a:ext>
            </a:extLst>
          </p:cNvPr>
          <p:cNvSpPr/>
          <p:nvPr/>
        </p:nvSpPr>
        <p:spPr>
          <a:xfrm rot="16200000">
            <a:off x="9444477"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46218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0C6E0-AAB8-4CB5-8A00-8C2DBF3166C5}"/>
              </a:ext>
            </a:extLst>
          </p:cNvPr>
          <p:cNvSpPr>
            <a:spLocks noGrp="1"/>
          </p:cNvSpPr>
          <p:nvPr>
            <p:ph idx="1"/>
          </p:nvPr>
        </p:nvSpPr>
        <p:spPr>
          <a:xfrm>
            <a:off x="304800" y="1143000"/>
            <a:ext cx="10820400" cy="5257800"/>
          </a:xfrm>
        </p:spPr>
        <p:txBody>
          <a:bodyPr>
            <a:normAutofit/>
          </a:bodyPr>
          <a:lstStyle/>
          <a:p>
            <a:pPr>
              <a:buClr>
                <a:schemeClr val="accent4">
                  <a:lumMod val="75000"/>
                </a:schemeClr>
              </a:buClr>
              <a:buFont typeface="Wingdings" panose="05000000000000000000" pitchFamily="2" charset="2"/>
              <a:buChar char="§"/>
            </a:pPr>
            <a:r>
              <a:rPr lang="en-US" sz="2000" dirty="0">
                <a:latin typeface="Garamond" panose="02020404030301010803" pitchFamily="18" charset="0"/>
              </a:rPr>
              <a:t>EDCs are charges imposed by school boards on new residential and non-residential development (where applicable) at the building permit issuance </a:t>
            </a:r>
          </a:p>
          <a:p>
            <a:pPr>
              <a:buClr>
                <a:schemeClr val="accent4">
                  <a:lumMod val="75000"/>
                </a:schemeClr>
              </a:buClr>
              <a:buFont typeface="Wingdings" panose="05000000000000000000" pitchFamily="2" charset="2"/>
              <a:buChar char="§"/>
            </a:pPr>
            <a:endParaRPr lang="en-US" sz="2000" dirty="0">
              <a:latin typeface="Garamond" panose="02020404030301010803" pitchFamily="18" charset="0"/>
            </a:endParaRPr>
          </a:p>
          <a:p>
            <a:pPr>
              <a:buClr>
                <a:schemeClr val="accent4">
                  <a:lumMod val="75000"/>
                </a:schemeClr>
              </a:buClr>
              <a:buFont typeface="Wingdings" panose="05000000000000000000" pitchFamily="2" charset="2"/>
              <a:buChar char="§"/>
            </a:pPr>
            <a:r>
              <a:rPr lang="en-US" sz="2000" dirty="0">
                <a:latin typeface="Garamond" panose="02020404030301010803" pitchFamily="18" charset="0"/>
              </a:rPr>
              <a:t>The funds collected may only be used by the Boards to acquire land needed to address growth-related student accommodation pressures in areas of new residential development.  Eligible costs include the acquisition and the preparation of the land to make the site “building ready”. Eligible costs may also include an ‘interest in land’ if approved by the Minister of Education</a:t>
            </a:r>
          </a:p>
          <a:p>
            <a:pPr>
              <a:buClr>
                <a:schemeClr val="accent4">
                  <a:lumMod val="75000"/>
                </a:schemeClr>
              </a:buClr>
              <a:buFont typeface="Wingdings" panose="05000000000000000000" pitchFamily="2" charset="2"/>
              <a:buChar char="§"/>
            </a:pPr>
            <a:endParaRPr lang="en-US" sz="2000" dirty="0">
              <a:latin typeface="Garamond" panose="02020404030301010803" pitchFamily="18" charset="0"/>
            </a:endParaRPr>
          </a:p>
          <a:p>
            <a:pPr>
              <a:buClr>
                <a:schemeClr val="accent4">
                  <a:lumMod val="75000"/>
                </a:schemeClr>
              </a:buClr>
              <a:buFont typeface="Wingdings" panose="05000000000000000000" pitchFamily="2" charset="2"/>
              <a:buChar char="§"/>
            </a:pPr>
            <a:r>
              <a:rPr lang="en-US" sz="2000" dirty="0">
                <a:latin typeface="Garamond" panose="02020404030301010803" pitchFamily="18" charset="0"/>
              </a:rPr>
              <a:t>Legislation requires that a board conduct a review of the existing EDC policies before passing a new EDC by-law – </a:t>
            </a:r>
            <a:r>
              <a:rPr lang="en-US" sz="2000" u="sng" dirty="0">
                <a:latin typeface="Garamond" panose="02020404030301010803" pitchFamily="18" charset="0"/>
              </a:rPr>
              <a:t>this meeting</a:t>
            </a:r>
          </a:p>
          <a:p>
            <a:pPr>
              <a:buClr>
                <a:schemeClr val="accent4">
                  <a:lumMod val="75000"/>
                </a:schemeClr>
              </a:buClr>
              <a:buFont typeface="Wingdings" panose="05000000000000000000" pitchFamily="2" charset="2"/>
              <a:buChar char="§"/>
            </a:pPr>
            <a:endParaRPr lang="en-US" sz="2000" dirty="0">
              <a:latin typeface="Garamond" panose="02020404030301010803" pitchFamily="18" charset="0"/>
            </a:endParaRPr>
          </a:p>
          <a:p>
            <a:pPr>
              <a:buClr>
                <a:schemeClr val="accent4">
                  <a:lumMod val="75000"/>
                </a:schemeClr>
              </a:buClr>
              <a:buFont typeface="Wingdings" panose="05000000000000000000" pitchFamily="2" charset="2"/>
              <a:buChar char="§"/>
            </a:pPr>
            <a:r>
              <a:rPr lang="en-US" sz="2000" dirty="0">
                <a:latin typeface="Garamond" panose="02020404030301010803" pitchFamily="18" charset="0"/>
              </a:rPr>
              <a:t>Discussion of existing policies is set out in Appendix C of the February 13, 2024 EDC Background Study and Policy Review reports, which are posted to each Board’s website</a:t>
            </a:r>
          </a:p>
          <a:p>
            <a:pPr marL="114300" indent="0">
              <a:buNone/>
            </a:pPr>
            <a:endParaRPr lang="en-CA" dirty="0"/>
          </a:p>
        </p:txBody>
      </p:sp>
      <p:sp>
        <p:nvSpPr>
          <p:cNvPr id="4" name="Slide Number Placeholder 3">
            <a:extLst>
              <a:ext uri="{FF2B5EF4-FFF2-40B4-BE49-F238E27FC236}">
                <a16:creationId xmlns:a16="http://schemas.microsoft.com/office/drawing/2014/main" id="{3E6ECF0A-26CE-4491-ADB8-7FC56AAAE8D8}"/>
              </a:ext>
            </a:extLst>
          </p:cNvPr>
          <p:cNvSpPr>
            <a:spLocks noGrp="1"/>
          </p:cNvSpPr>
          <p:nvPr>
            <p:ph type="sldNum" sz="quarter" idx="12"/>
          </p:nvPr>
        </p:nvSpPr>
        <p:spPr/>
        <p:txBody>
          <a:bodyPr/>
          <a:lstStyle/>
          <a:p>
            <a:fld id="{8BA62B5F-555C-4FDB-BAA3-EB0E7917AA00}" type="slidenum">
              <a:rPr lang="en-US" smtClean="0"/>
              <a:pPr/>
              <a:t>3</a:t>
            </a:fld>
            <a:endParaRPr lang="en-US" dirty="0"/>
          </a:p>
        </p:txBody>
      </p:sp>
      <p:sp>
        <p:nvSpPr>
          <p:cNvPr id="5" name="Title 1">
            <a:extLst>
              <a:ext uri="{FF2B5EF4-FFF2-40B4-BE49-F238E27FC236}">
                <a16:creationId xmlns:a16="http://schemas.microsoft.com/office/drawing/2014/main" id="{C3A540CC-1A61-473C-863C-41AEE3CF2063}"/>
              </a:ext>
            </a:extLst>
          </p:cNvPr>
          <p:cNvSpPr txBox="1">
            <a:spLocks noGrp="1"/>
          </p:cNvSpPr>
          <p:nvPr>
            <p:ph type="title"/>
          </p:nvPr>
        </p:nvSpPr>
        <p:spPr>
          <a:xfrm>
            <a:off x="304800" y="247206"/>
            <a:ext cx="10820400" cy="639762"/>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latin typeface="+mn-lt"/>
              </a:rPr>
              <a:t>E</a:t>
            </a:r>
            <a:r>
              <a:rPr lang="en-US" sz="3200" dirty="0">
                <a:solidFill>
                  <a:schemeClr val="accent4">
                    <a:lumMod val="75000"/>
                  </a:schemeClr>
                </a:solidFill>
                <a:latin typeface="+mn-lt"/>
              </a:rPr>
              <a:t>EDC Policy Review – Legislative Basis</a:t>
            </a:r>
            <a:endParaRPr lang="en-US" sz="2400" dirty="0">
              <a:solidFill>
                <a:schemeClr val="accent4">
                  <a:lumMod val="75000"/>
                </a:schemeClr>
              </a:solidFill>
              <a:latin typeface="+mn-lt"/>
            </a:endParaRPr>
          </a:p>
        </p:txBody>
      </p:sp>
      <p:sp>
        <p:nvSpPr>
          <p:cNvPr id="2" name="Rectangle 1">
            <a:extLst>
              <a:ext uri="{FF2B5EF4-FFF2-40B4-BE49-F238E27FC236}">
                <a16:creationId xmlns:a16="http://schemas.microsoft.com/office/drawing/2014/main" id="{E5D2F4D7-68DF-1B2F-FB60-373D246A0527}"/>
              </a:ext>
            </a:extLst>
          </p:cNvPr>
          <p:cNvSpPr/>
          <p:nvPr/>
        </p:nvSpPr>
        <p:spPr>
          <a:xfrm rot="16200000">
            <a:off x="9444477"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34625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81868"/>
            <a:ext cx="10820400" cy="5899932"/>
          </a:xfrm>
        </p:spPr>
        <p:txBody>
          <a:bodyPr>
            <a:normAutofit/>
          </a:bodyPr>
          <a:lstStyle/>
          <a:p>
            <a:pPr marL="533400" indent="-533400">
              <a:buFont typeface="Wingdings" pitchFamily="2" charset="2"/>
              <a:buAutoNum type="arabicPeriod"/>
            </a:pPr>
            <a:r>
              <a:rPr lang="en-US" sz="2400" b="1" dirty="0">
                <a:solidFill>
                  <a:schemeClr val="accent4">
                    <a:lumMod val="75000"/>
                  </a:schemeClr>
                </a:solidFill>
                <a:latin typeface="Garamond" panose="02020404030301010803" pitchFamily="18" charset="0"/>
              </a:rPr>
              <a:t>By-law Structure</a:t>
            </a:r>
          </a:p>
          <a:p>
            <a:pPr marL="563563" indent="-457200">
              <a:buNone/>
            </a:pPr>
            <a:r>
              <a:rPr lang="en-US" sz="2000" dirty="0">
                <a:latin typeface="Garamond" panose="02020404030301010803" pitchFamily="18" charset="0"/>
              </a:rPr>
              <a:t>	Considerations:</a:t>
            </a:r>
          </a:p>
          <a:p>
            <a:pPr marL="914400" lvl="2" indent="-344488">
              <a:buClr>
                <a:schemeClr val="accent4">
                  <a:lumMod val="75000"/>
                </a:schemeClr>
              </a:buClr>
              <a:buFont typeface="Wingdings" panose="05000000000000000000" pitchFamily="2" charset="2"/>
              <a:buChar char="§"/>
            </a:pPr>
            <a:r>
              <a:rPr lang="en-US" dirty="0">
                <a:latin typeface="Garamond" panose="02020404030301010803" pitchFamily="18" charset="0"/>
              </a:rPr>
              <a:t>Boards may adopt jurisdiction-wide (i.e. one set of charges through all of the jurisdiction); or one or more area-specific by-laws (i.e. different rates in portions of the jurisdiction – i.e. a different rates in Pickering, Ajax, Whitby, Oshawa and Townships for example)</a:t>
            </a:r>
          </a:p>
          <a:p>
            <a:pPr marL="914400" lvl="2" indent="-344488">
              <a:buClr>
                <a:schemeClr val="accent4">
                  <a:lumMod val="75000"/>
                </a:schemeClr>
              </a:buClr>
              <a:buFont typeface="Wingdings" panose="05000000000000000000" pitchFamily="2" charset="2"/>
              <a:buChar char="§"/>
            </a:pPr>
            <a:r>
              <a:rPr lang="en-US" dirty="0">
                <a:latin typeface="Garamond" panose="02020404030301010803" pitchFamily="18" charset="0"/>
              </a:rPr>
              <a:t>There is no financial advantage to the board, or to any particular municipality or community, in adopting area specific by-law structure and no EDC board has done so</a:t>
            </a:r>
          </a:p>
          <a:p>
            <a:pPr marL="914400" lvl="2" indent="-344488">
              <a:buClr>
                <a:schemeClr val="accent4">
                  <a:lumMod val="75000"/>
                </a:schemeClr>
              </a:buClr>
              <a:buFont typeface="Wingdings" panose="05000000000000000000" pitchFamily="2" charset="2"/>
              <a:buChar char="§"/>
            </a:pPr>
            <a:r>
              <a:rPr lang="en-US" dirty="0">
                <a:latin typeface="Garamond" panose="02020404030301010803" pitchFamily="18" charset="0"/>
              </a:rPr>
              <a:t>The legislation does provide for ‘regional’ by-law structures (i.e. this is a regional by-law in that Clarington is excluded from the by-law jurisdiction)</a:t>
            </a:r>
          </a:p>
          <a:p>
            <a:pPr marL="914400" lvl="2" indent="-344488">
              <a:buClr>
                <a:schemeClr val="accent4">
                  <a:lumMod val="75000"/>
                </a:schemeClr>
              </a:buClr>
              <a:buFont typeface="Wingdings" panose="05000000000000000000" pitchFamily="2" charset="2"/>
              <a:buChar char="§"/>
            </a:pPr>
            <a:r>
              <a:rPr lang="en-US" dirty="0">
                <a:latin typeface="Garamond" panose="02020404030301010803" pitchFamily="18" charset="0"/>
              </a:rPr>
              <a:t>The proposed JW by-law structure is based on area-specific land needs (i.e. review areas and portions of review areas) without the complication of AS by-laws</a:t>
            </a:r>
          </a:p>
          <a:p>
            <a:pPr marL="914400" lvl="2" indent="-344488">
              <a:buClr>
                <a:schemeClr val="accent4">
                  <a:lumMod val="75000"/>
                </a:schemeClr>
              </a:buClr>
              <a:buFont typeface="Wingdings" panose="05000000000000000000" pitchFamily="2" charset="2"/>
              <a:buChar char="§"/>
            </a:pPr>
            <a:r>
              <a:rPr lang="en-US" dirty="0">
                <a:latin typeface="Garamond" panose="02020404030301010803" pitchFamily="18" charset="0"/>
              </a:rPr>
              <a:t>There are a number of disadvantages to adopting AS by-law structures including:</a:t>
            </a:r>
          </a:p>
          <a:p>
            <a:pPr marL="1188720" lvl="3" indent="-344488">
              <a:buClr>
                <a:schemeClr val="accent4">
                  <a:lumMod val="75000"/>
                </a:schemeClr>
              </a:buClr>
              <a:buFont typeface="Wingdings" panose="05000000000000000000" pitchFamily="2" charset="2"/>
              <a:buChar char="§"/>
            </a:pPr>
            <a:r>
              <a:rPr lang="en-US" dirty="0">
                <a:latin typeface="Garamond" panose="02020404030301010803" pitchFamily="18" charset="0"/>
              </a:rPr>
              <a:t>Development community stakeholders have consistently preferred the average costing approach inherent in the JW by-law structure – reduces potential for appeal</a:t>
            </a:r>
          </a:p>
          <a:p>
            <a:pPr marL="1188720" lvl="3" indent="-344488">
              <a:buClr>
                <a:schemeClr val="accent4">
                  <a:lumMod val="75000"/>
                </a:schemeClr>
              </a:buClr>
              <a:buFont typeface="Wingdings" panose="05000000000000000000" pitchFamily="2" charset="2"/>
              <a:buChar char="§"/>
            </a:pPr>
            <a:r>
              <a:rPr lang="en-US" dirty="0">
                <a:latin typeface="Garamond" panose="02020404030301010803" pitchFamily="18" charset="0"/>
              </a:rPr>
              <a:t>Risks of reduced recovery of growth-related costs where attendance boundaries and accommodation strategies change over time</a:t>
            </a:r>
          </a:p>
          <a:p>
            <a:pPr marL="1188720" lvl="3" indent="-344488">
              <a:buClr>
                <a:schemeClr val="accent4">
                  <a:lumMod val="75000"/>
                </a:schemeClr>
              </a:buClr>
              <a:buFont typeface="Wingdings" panose="05000000000000000000" pitchFamily="2" charset="2"/>
              <a:buChar char="§"/>
            </a:pPr>
            <a:r>
              <a:rPr lang="en-US" dirty="0">
                <a:latin typeface="Garamond" panose="02020404030301010803" pitchFamily="18" charset="0"/>
              </a:rPr>
              <a:t>AS structure would need to identify future new school boundaries over 15 years and ensure that there is no crossover between areas - secondary needs in particular are often attributable to development in multiple areas</a:t>
            </a:r>
          </a:p>
          <a:p>
            <a:pPr marL="1188720" lvl="3" indent="-344488">
              <a:buClr>
                <a:schemeClr val="accent4">
                  <a:lumMod val="75000"/>
                </a:schemeClr>
              </a:buClr>
              <a:buFont typeface="Wingdings" panose="05000000000000000000" pitchFamily="2" charset="2"/>
              <a:buChar char="§"/>
            </a:pPr>
            <a:r>
              <a:rPr lang="en-US" dirty="0">
                <a:latin typeface="Garamond" panose="02020404030301010803" pitchFamily="18" charset="0"/>
              </a:rPr>
              <a:t>Need Minister’s permission to spend funds collected in one by-law area, in another</a:t>
            </a:r>
          </a:p>
          <a:p>
            <a:pPr marL="0" indent="0">
              <a:buNone/>
            </a:pPr>
            <a:endParaRPr lang="en-US" sz="1500" b="1" dirty="0">
              <a:solidFill>
                <a:schemeClr val="accent5"/>
              </a:solidFill>
              <a:latin typeface="Garamond" panose="02020404030301010803" pitchFamily="18" charset="0"/>
            </a:endParaRPr>
          </a:p>
          <a:p>
            <a:pPr marL="114300" indent="0">
              <a:buNone/>
            </a:pPr>
            <a:endParaRPr lang="en-CA" sz="2000" dirty="0">
              <a:solidFill>
                <a:schemeClr val="bg2">
                  <a:lumMod val="25000"/>
                </a:schemeClr>
              </a:solidFill>
              <a:latin typeface="Garamond" panose="02020404030301010803" pitchFamily="18" charset="0"/>
            </a:endParaRPr>
          </a:p>
          <a:p>
            <a:pPr>
              <a:buFont typeface="Wingdings" panose="05000000000000000000" pitchFamily="2" charset="2"/>
              <a:buChar char="Ø"/>
            </a:pPr>
            <a:endParaRPr lang="en-CA" sz="2000" dirty="0">
              <a:solidFill>
                <a:schemeClr val="bg2">
                  <a:lumMod val="25000"/>
                </a:schemeClr>
              </a:solidFill>
              <a:latin typeface="Garamond" panose="02020404030301010803" pitchFamily="18" charset="0"/>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endParaRPr lang="en-CA" sz="2000"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4</a:t>
            </a:fld>
            <a:endParaRPr lang="en-US" dirty="0"/>
          </a:p>
        </p:txBody>
      </p:sp>
      <p:sp>
        <p:nvSpPr>
          <p:cNvPr id="5" name="Title 1"/>
          <p:cNvSpPr txBox="1">
            <a:spLocks noGrp="1"/>
          </p:cNvSpPr>
          <p:nvPr>
            <p:ph type="title"/>
          </p:nvPr>
        </p:nvSpPr>
        <p:spPr>
          <a:xfrm>
            <a:off x="304800" y="274639"/>
            <a:ext cx="10820400" cy="607229"/>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mn-lt"/>
              </a:rPr>
              <a:t>EDC Policy Review – Key Policies</a:t>
            </a:r>
          </a:p>
        </p:txBody>
      </p:sp>
      <p:sp>
        <p:nvSpPr>
          <p:cNvPr id="6" name="Rectangle 5">
            <a:extLst>
              <a:ext uri="{FF2B5EF4-FFF2-40B4-BE49-F238E27FC236}">
                <a16:creationId xmlns:a16="http://schemas.microsoft.com/office/drawing/2014/main" id="{C6B56B32-BE31-E170-1ADE-2F743E3540AD}"/>
              </a:ext>
            </a:extLst>
          </p:cNvPr>
          <p:cNvSpPr/>
          <p:nvPr/>
        </p:nvSpPr>
        <p:spPr>
          <a:xfrm rot="16200000">
            <a:off x="9444477"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249644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81868"/>
            <a:ext cx="10744200" cy="5671333"/>
          </a:xfrm>
        </p:spPr>
        <p:txBody>
          <a:bodyPr>
            <a:normAutofit/>
          </a:bodyPr>
          <a:lstStyle/>
          <a:p>
            <a:pPr marL="533400" indent="-533400">
              <a:buFont typeface="Wingdings" pitchFamily="2" charset="2"/>
              <a:buAutoNum type="arabicPeriod"/>
            </a:pPr>
            <a:r>
              <a:rPr lang="en-US" sz="2400" b="1" dirty="0">
                <a:solidFill>
                  <a:schemeClr val="accent4">
                    <a:lumMod val="75000"/>
                  </a:schemeClr>
                </a:solidFill>
                <a:latin typeface="Garamond" panose="02020404030301010803" pitchFamily="18" charset="0"/>
              </a:rPr>
              <a:t>By-law Structure – Disadvantages of AS By-law Structures</a:t>
            </a:r>
          </a:p>
          <a:p>
            <a:pPr marL="1187450" lvl="2" indent="-292100">
              <a:buClr>
                <a:schemeClr val="accent4">
                  <a:lumMod val="75000"/>
                </a:schemeClr>
              </a:buClr>
              <a:buFont typeface="Wingdings" panose="05000000000000000000" pitchFamily="2" charset="2"/>
              <a:buChar char="§"/>
            </a:pPr>
            <a:r>
              <a:rPr lang="en-US" sz="1700" dirty="0">
                <a:latin typeface="Garamond" panose="02020404030301010803" pitchFamily="18" charset="0"/>
              </a:rPr>
              <a:t>Multiple EDC accounts restrict ability to match timing and location of growth-related site needs</a:t>
            </a:r>
          </a:p>
          <a:p>
            <a:pPr marL="1187450" lvl="3" indent="-292100">
              <a:buClr>
                <a:schemeClr val="accent4">
                  <a:lumMod val="75000"/>
                </a:schemeClr>
              </a:buClr>
              <a:buFont typeface="Wingdings" panose="05000000000000000000" pitchFamily="2" charset="2"/>
              <a:buChar char="§"/>
            </a:pPr>
            <a:r>
              <a:rPr lang="en-US" sz="1700" dirty="0">
                <a:latin typeface="Garamond" panose="02020404030301010803" pitchFamily="18" charset="0"/>
              </a:rPr>
              <a:t>Monies collected in one area-specific by-law cannot be spent outside of that area, without advance permission of the Minister (as part of EDC Submission approval)</a:t>
            </a:r>
          </a:p>
          <a:p>
            <a:pPr marL="1187450" lvl="3" indent="-292100">
              <a:buClr>
                <a:schemeClr val="accent4">
                  <a:lumMod val="75000"/>
                </a:schemeClr>
              </a:buClr>
              <a:buFont typeface="Wingdings" panose="05000000000000000000" pitchFamily="2" charset="2"/>
              <a:buChar char="§"/>
            </a:pPr>
            <a:r>
              <a:rPr lang="en-US" sz="1700" dirty="0">
                <a:latin typeface="Garamond" panose="02020404030301010803" pitchFamily="18" charset="0"/>
              </a:rPr>
              <a:t>Cannot adopt separate by-laws for elementary and secondary needs in each AS area</a:t>
            </a:r>
          </a:p>
          <a:p>
            <a:pPr marL="1187450" lvl="3" indent="-292100">
              <a:buClr>
                <a:schemeClr val="accent4">
                  <a:lumMod val="75000"/>
                </a:schemeClr>
              </a:buClr>
              <a:buFont typeface="Wingdings" panose="05000000000000000000" pitchFamily="2" charset="2"/>
              <a:buChar char="§"/>
            </a:pPr>
            <a:r>
              <a:rPr lang="en-US" sz="1700" dirty="0">
                <a:latin typeface="Garamond" panose="02020404030301010803" pitchFamily="18" charset="0"/>
              </a:rPr>
              <a:t>Inconsistent with provincial policies supporting affordable housing</a:t>
            </a:r>
          </a:p>
          <a:p>
            <a:pPr marL="1187450" lvl="3" indent="-292100">
              <a:buClr>
                <a:schemeClr val="accent4">
                  <a:lumMod val="75000"/>
                </a:schemeClr>
              </a:buClr>
              <a:buFont typeface="Wingdings" panose="05000000000000000000" pitchFamily="2" charset="2"/>
              <a:buChar char="§"/>
            </a:pPr>
            <a:r>
              <a:rPr lang="en-US" sz="1700" dirty="0">
                <a:latin typeface="Garamond" panose="02020404030301010803" pitchFamily="18" charset="0"/>
              </a:rPr>
              <a:t>Could not easily move from AS structure to JW structure at a later date (legislation does not contemplate this)</a:t>
            </a:r>
          </a:p>
          <a:p>
            <a:pPr marL="1187450" lvl="3" indent="-292100">
              <a:buClr>
                <a:schemeClr val="accent4">
                  <a:lumMod val="75000"/>
                </a:schemeClr>
              </a:buClr>
              <a:buFont typeface="Wingdings" panose="05000000000000000000" pitchFamily="2" charset="2"/>
              <a:buChar char="§"/>
            </a:pPr>
            <a:r>
              <a:rPr lang="en-US" sz="1700" dirty="0">
                <a:latin typeface="Garamond" panose="02020404030301010803" pitchFamily="18" charset="0"/>
              </a:rPr>
              <a:t>Inability to have sufficient funds in AS account when required and no internal funding source to fund shortfall </a:t>
            </a:r>
          </a:p>
          <a:p>
            <a:pPr marL="1187450" lvl="3" indent="-292100">
              <a:buClr>
                <a:schemeClr val="accent4">
                  <a:lumMod val="75000"/>
                </a:schemeClr>
              </a:buClr>
              <a:buFont typeface="Wingdings" panose="05000000000000000000" pitchFamily="2" charset="2"/>
              <a:buChar char="§"/>
            </a:pPr>
            <a:r>
              <a:rPr lang="en-US" sz="1700" dirty="0">
                <a:latin typeface="Garamond" panose="02020404030301010803" pitchFamily="18" charset="0"/>
              </a:rPr>
              <a:t>Considerable potential to strand funds (if pupils are held in schools outside of the by-law area)</a:t>
            </a:r>
          </a:p>
          <a:p>
            <a:pPr marL="1187450" lvl="3" indent="-292100">
              <a:buClr>
                <a:schemeClr val="accent4">
                  <a:lumMod val="75000"/>
                </a:schemeClr>
              </a:buClr>
              <a:buFont typeface="Wingdings" panose="05000000000000000000" pitchFamily="2" charset="2"/>
              <a:buChar char="§"/>
            </a:pPr>
            <a:r>
              <a:rPr lang="en-US" sz="1700" dirty="0">
                <a:latin typeface="Garamond" panose="02020404030301010803" pitchFamily="18" charset="0"/>
              </a:rPr>
              <a:t>Exponential increase in administration of by-laws and no legislative guidance if later boards decide to revert to JW by-laws</a:t>
            </a:r>
          </a:p>
          <a:p>
            <a:pPr marL="569912" lvl="2" indent="0">
              <a:buNone/>
            </a:pPr>
            <a:r>
              <a:rPr lang="en-US" dirty="0">
                <a:latin typeface="Garamond" panose="02020404030301010803" pitchFamily="18" charset="0"/>
              </a:rPr>
              <a:t>A jurisdiction-wide by-law has been prepared for adoption based on the findings throughout the EDC Background study</a:t>
            </a:r>
          </a:p>
          <a:p>
            <a:pPr marL="0" indent="0">
              <a:buNone/>
            </a:pPr>
            <a:endParaRPr lang="en-US" sz="1500" b="1" dirty="0">
              <a:solidFill>
                <a:schemeClr val="accent5"/>
              </a:solidFill>
              <a:latin typeface="Garamond" panose="02020404030301010803" pitchFamily="18" charset="0"/>
            </a:endParaRPr>
          </a:p>
          <a:p>
            <a:pPr marL="114300" indent="0">
              <a:buNone/>
            </a:pPr>
            <a:endParaRPr lang="en-CA" sz="2000" dirty="0">
              <a:solidFill>
                <a:schemeClr val="bg2">
                  <a:lumMod val="25000"/>
                </a:schemeClr>
              </a:solidFill>
              <a:latin typeface="Garamond" panose="02020404030301010803" pitchFamily="18" charset="0"/>
            </a:endParaRPr>
          </a:p>
          <a:p>
            <a:pPr>
              <a:buFont typeface="Wingdings" panose="05000000000000000000" pitchFamily="2" charset="2"/>
              <a:buChar char="Ø"/>
            </a:pPr>
            <a:endParaRPr lang="en-CA" sz="2000" dirty="0">
              <a:solidFill>
                <a:schemeClr val="bg2">
                  <a:lumMod val="25000"/>
                </a:schemeClr>
              </a:solidFill>
              <a:latin typeface="Garamond" panose="02020404030301010803" pitchFamily="18" charset="0"/>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endParaRPr lang="en-CA" sz="2000"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5</a:t>
            </a:fld>
            <a:endParaRPr lang="en-US" dirty="0"/>
          </a:p>
        </p:txBody>
      </p:sp>
      <p:sp>
        <p:nvSpPr>
          <p:cNvPr id="5" name="Title 1"/>
          <p:cNvSpPr txBox="1">
            <a:spLocks noGrp="1"/>
          </p:cNvSpPr>
          <p:nvPr>
            <p:ph type="title"/>
          </p:nvPr>
        </p:nvSpPr>
        <p:spPr>
          <a:xfrm>
            <a:off x="381000" y="274639"/>
            <a:ext cx="10744200" cy="607229"/>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mn-lt"/>
              </a:rPr>
              <a:t>EDC Policy Review – Key Policies</a:t>
            </a:r>
          </a:p>
        </p:txBody>
      </p:sp>
      <p:sp>
        <p:nvSpPr>
          <p:cNvPr id="6" name="Rectangle 5">
            <a:extLst>
              <a:ext uri="{FF2B5EF4-FFF2-40B4-BE49-F238E27FC236}">
                <a16:creationId xmlns:a16="http://schemas.microsoft.com/office/drawing/2014/main" id="{17E8ABBB-CA95-4C9E-8F3F-425EEC38EE44}"/>
              </a:ext>
            </a:extLst>
          </p:cNvPr>
          <p:cNvSpPr/>
          <p:nvPr/>
        </p:nvSpPr>
        <p:spPr>
          <a:xfrm rot="16200000">
            <a:off x="9444477"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289890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81868"/>
            <a:ext cx="6019800" cy="5899932"/>
          </a:xfrm>
        </p:spPr>
        <p:txBody>
          <a:bodyPr>
            <a:normAutofit lnSpcReduction="10000"/>
          </a:bodyPr>
          <a:lstStyle/>
          <a:p>
            <a:pPr marL="533400" indent="-533400">
              <a:buFont typeface="+mj-lt"/>
              <a:buAutoNum type="arabicPeriod" startAt="2"/>
            </a:pPr>
            <a:r>
              <a:rPr lang="en-US" sz="2400" b="1" dirty="0">
                <a:solidFill>
                  <a:schemeClr val="accent4">
                    <a:lumMod val="75000"/>
                  </a:schemeClr>
                </a:solidFill>
                <a:latin typeface="Garamond" panose="02020404030301010803" pitchFamily="18" charset="0"/>
              </a:rPr>
              <a:t>Recovery of Net Education Land Costs</a:t>
            </a:r>
          </a:p>
          <a:p>
            <a:pPr marL="1033463" lvl="1" indent="-457200">
              <a:buNone/>
            </a:pPr>
            <a:r>
              <a:rPr lang="en-US" dirty="0">
                <a:latin typeface="Garamond" panose="02020404030301010803" pitchFamily="18" charset="0"/>
              </a:rPr>
              <a:t>Considerations:</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Prior to March 2019, all EDC by-laws in Ontario were structured on the basis of recovery of 100% of net education land costs over the long term (no more-no less than land acquisition and site development costs to address growth-related needs)</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No tax-based funding source to make up for shortfalls</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Capital allocations for land related to enrolment growth are not available from the Province where a school board is EDC eligible</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In most jurisdictions, the legislative rate ‘cap’ restricts the ability to recover 100% of the net education land costs and the funding shortfall will continue to grow unless the cap is removed</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An analysis was undertaken to determine the maximum revenue that could be derived under various iterations of residential and non-residential rates, in order to maximize recovery of net education land costs</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The legislative ‘cap’ itself generates funding shortfalls of at minimum:</a:t>
            </a:r>
          </a:p>
          <a:p>
            <a:pPr marL="114300" indent="0">
              <a:buNone/>
            </a:pPr>
            <a:endParaRPr lang="en-CA" sz="2000" dirty="0">
              <a:solidFill>
                <a:schemeClr val="bg2">
                  <a:lumMod val="25000"/>
                </a:schemeClr>
              </a:solidFill>
              <a:latin typeface="Garamond" panose="02020404030301010803" pitchFamily="18" charset="0"/>
            </a:endParaRPr>
          </a:p>
          <a:p>
            <a:pPr>
              <a:buFont typeface="Wingdings" panose="05000000000000000000" pitchFamily="2" charset="2"/>
              <a:buChar char="Ø"/>
            </a:pPr>
            <a:endParaRPr lang="en-CA" sz="2000" dirty="0">
              <a:solidFill>
                <a:schemeClr val="bg2">
                  <a:lumMod val="25000"/>
                </a:schemeClr>
              </a:solidFill>
              <a:latin typeface="Garamond" panose="02020404030301010803" pitchFamily="18" charset="0"/>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endParaRPr lang="en-CA" sz="2000"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6</a:t>
            </a:fld>
            <a:endParaRPr lang="en-US" dirty="0"/>
          </a:p>
        </p:txBody>
      </p:sp>
      <p:sp>
        <p:nvSpPr>
          <p:cNvPr id="5" name="Title 1"/>
          <p:cNvSpPr txBox="1">
            <a:spLocks noGrp="1"/>
          </p:cNvSpPr>
          <p:nvPr>
            <p:ph type="title"/>
          </p:nvPr>
        </p:nvSpPr>
        <p:spPr>
          <a:xfrm>
            <a:off x="304800" y="274639"/>
            <a:ext cx="10820400" cy="607229"/>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mn-lt"/>
              </a:rPr>
              <a:t>EDC Policy Review – Key Policies</a:t>
            </a:r>
          </a:p>
        </p:txBody>
      </p:sp>
      <p:sp>
        <p:nvSpPr>
          <p:cNvPr id="6" name="Rectangle 5">
            <a:extLst>
              <a:ext uri="{FF2B5EF4-FFF2-40B4-BE49-F238E27FC236}">
                <a16:creationId xmlns:a16="http://schemas.microsoft.com/office/drawing/2014/main" id="{915D602D-BCF6-E635-75FD-BD8F7B0CD4BD}"/>
              </a:ext>
            </a:extLst>
          </p:cNvPr>
          <p:cNvSpPr/>
          <p:nvPr/>
        </p:nvSpPr>
        <p:spPr>
          <a:xfrm rot="16200000">
            <a:off x="9444477"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7" name="Picture 6">
            <a:extLst>
              <a:ext uri="{FF2B5EF4-FFF2-40B4-BE49-F238E27FC236}">
                <a16:creationId xmlns:a16="http://schemas.microsoft.com/office/drawing/2014/main" id="{2E11F3E3-7EDA-0603-E217-C16FE652867A}"/>
              </a:ext>
            </a:extLst>
          </p:cNvPr>
          <p:cNvPicPr>
            <a:picLocks noChangeAspect="1"/>
          </p:cNvPicPr>
          <p:nvPr/>
        </p:nvPicPr>
        <p:blipFill>
          <a:blip r:embed="rId2"/>
          <a:stretch>
            <a:fillRect/>
          </a:stretch>
        </p:blipFill>
        <p:spPr>
          <a:xfrm>
            <a:off x="6477000" y="1219200"/>
            <a:ext cx="4572000" cy="2438400"/>
          </a:xfrm>
          <a:prstGeom prst="rect">
            <a:avLst/>
          </a:prstGeom>
        </p:spPr>
      </p:pic>
      <p:sp>
        <p:nvSpPr>
          <p:cNvPr id="8" name="TextBox 7">
            <a:extLst>
              <a:ext uri="{FF2B5EF4-FFF2-40B4-BE49-F238E27FC236}">
                <a16:creationId xmlns:a16="http://schemas.microsoft.com/office/drawing/2014/main" id="{F1CDA9FD-81D2-E185-3E9B-CF6022ADEB07}"/>
              </a:ext>
            </a:extLst>
          </p:cNvPr>
          <p:cNvSpPr txBox="1"/>
          <p:nvPr/>
        </p:nvSpPr>
        <p:spPr>
          <a:xfrm>
            <a:off x="7543800" y="914400"/>
            <a:ext cx="1981200" cy="338554"/>
          </a:xfrm>
          <a:prstGeom prst="rect">
            <a:avLst/>
          </a:prstGeom>
          <a:noFill/>
        </p:spPr>
        <p:txBody>
          <a:bodyPr wrap="square" rtlCol="0">
            <a:spAutoFit/>
          </a:bodyPr>
          <a:lstStyle/>
          <a:p>
            <a:r>
              <a:rPr lang="en-US" sz="1600" dirty="0"/>
              <a:t>Durham Catholic DSB</a:t>
            </a:r>
            <a:endParaRPr lang="en-CA" sz="1600" dirty="0"/>
          </a:p>
        </p:txBody>
      </p:sp>
      <p:pic>
        <p:nvPicPr>
          <p:cNvPr id="10" name="Picture 9">
            <a:extLst>
              <a:ext uri="{FF2B5EF4-FFF2-40B4-BE49-F238E27FC236}">
                <a16:creationId xmlns:a16="http://schemas.microsoft.com/office/drawing/2014/main" id="{C23EC21D-21DC-A2DE-E689-E820D7459909}"/>
              </a:ext>
            </a:extLst>
          </p:cNvPr>
          <p:cNvPicPr>
            <a:picLocks noChangeAspect="1"/>
          </p:cNvPicPr>
          <p:nvPr/>
        </p:nvPicPr>
        <p:blipFill>
          <a:blip r:embed="rId3"/>
          <a:stretch>
            <a:fillRect/>
          </a:stretch>
        </p:blipFill>
        <p:spPr>
          <a:xfrm>
            <a:off x="6473714" y="4079358"/>
            <a:ext cx="4572000" cy="2626242"/>
          </a:xfrm>
          <a:prstGeom prst="rect">
            <a:avLst/>
          </a:prstGeom>
        </p:spPr>
      </p:pic>
      <p:sp>
        <p:nvSpPr>
          <p:cNvPr id="11" name="TextBox 10">
            <a:extLst>
              <a:ext uri="{FF2B5EF4-FFF2-40B4-BE49-F238E27FC236}">
                <a16:creationId xmlns:a16="http://schemas.microsoft.com/office/drawing/2014/main" id="{1DE1D7BE-4F7F-2521-C25B-C213A7694039}"/>
              </a:ext>
            </a:extLst>
          </p:cNvPr>
          <p:cNvSpPr txBox="1"/>
          <p:nvPr/>
        </p:nvSpPr>
        <p:spPr>
          <a:xfrm>
            <a:off x="8001000" y="3776246"/>
            <a:ext cx="1295400" cy="338554"/>
          </a:xfrm>
          <a:prstGeom prst="rect">
            <a:avLst/>
          </a:prstGeom>
          <a:noFill/>
        </p:spPr>
        <p:txBody>
          <a:bodyPr wrap="square" rtlCol="0">
            <a:spAutoFit/>
          </a:bodyPr>
          <a:lstStyle/>
          <a:p>
            <a:r>
              <a:rPr lang="en-US" sz="1600" dirty="0"/>
              <a:t>Durham DSB</a:t>
            </a:r>
            <a:endParaRPr lang="en-CA" sz="1600" dirty="0"/>
          </a:p>
        </p:txBody>
      </p:sp>
    </p:spTree>
    <p:extLst>
      <p:ext uri="{BB962C8B-B14F-4D97-AF65-F5344CB8AC3E}">
        <p14:creationId xmlns:p14="http://schemas.microsoft.com/office/powerpoint/2010/main" val="274933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10820400" cy="5486400"/>
          </a:xfrm>
        </p:spPr>
        <p:txBody>
          <a:bodyPr>
            <a:normAutofit/>
          </a:bodyPr>
          <a:lstStyle/>
          <a:p>
            <a:pPr marL="533400" indent="-533400">
              <a:buFont typeface="+mj-lt"/>
              <a:buAutoNum type="arabicPeriod" startAt="3"/>
            </a:pPr>
            <a:r>
              <a:rPr lang="en-US" sz="2400" b="1" dirty="0">
                <a:solidFill>
                  <a:schemeClr val="accent4">
                    <a:lumMod val="75000"/>
                  </a:schemeClr>
                </a:solidFill>
                <a:latin typeface="Garamond" panose="02020404030301010803" pitchFamily="18" charset="0"/>
              </a:rPr>
              <a:t>Non-Statutory Exemptions</a:t>
            </a:r>
          </a:p>
          <a:p>
            <a:pPr marL="914400" lvl="1" indent="-344488">
              <a:buNone/>
            </a:pPr>
            <a:r>
              <a:rPr lang="en-US" sz="1900" dirty="0">
                <a:latin typeface="Garamond" panose="02020404030301010803" pitchFamily="18" charset="0"/>
              </a:rPr>
              <a:t>Considerations:</a:t>
            </a:r>
          </a:p>
          <a:p>
            <a:pPr marL="974725" lvl="2" indent="-381000">
              <a:buClr>
                <a:schemeClr val="accent4">
                  <a:lumMod val="75000"/>
                </a:schemeClr>
              </a:buClr>
              <a:buFont typeface="Wingdings" panose="05000000000000000000" pitchFamily="2" charset="2"/>
              <a:buChar char="§"/>
            </a:pPr>
            <a:r>
              <a:rPr lang="en-US" sz="1700" dirty="0">
                <a:latin typeface="Garamond" panose="02020404030301010803" pitchFamily="18" charset="0"/>
              </a:rPr>
              <a:t>No funding source to absorb the cost of providing non-statutory exemptions (e.g. affordable housing as a use)</a:t>
            </a:r>
          </a:p>
          <a:p>
            <a:pPr marL="974725" lvl="2" indent="-381000">
              <a:buClr>
                <a:schemeClr val="accent4">
                  <a:lumMod val="75000"/>
                </a:schemeClr>
              </a:buClr>
              <a:buFont typeface="Wingdings" panose="05000000000000000000" pitchFamily="2" charset="2"/>
              <a:buChar char="§"/>
            </a:pPr>
            <a:r>
              <a:rPr lang="en-US" sz="1700" dirty="0">
                <a:latin typeface="Garamond" panose="02020404030301010803" pitchFamily="18" charset="0"/>
              </a:rPr>
              <a:t>EDC boards generally do not include non-statutory exemptions in their by-laws</a:t>
            </a:r>
          </a:p>
          <a:p>
            <a:pPr marL="974725" lvl="2" indent="-381000">
              <a:buClr>
                <a:schemeClr val="accent4">
                  <a:lumMod val="75000"/>
                </a:schemeClr>
              </a:buClr>
              <a:buFont typeface="Wingdings" panose="05000000000000000000" pitchFamily="2" charset="2"/>
              <a:buChar char="§"/>
            </a:pPr>
            <a:r>
              <a:rPr lang="en-US" sz="1700" dirty="0">
                <a:latin typeface="Garamond" panose="02020404030301010803" pitchFamily="18" charset="0"/>
              </a:rPr>
              <a:t>Any post by-law adoption discretionary exemptions would require amendment to the by-law and must be </a:t>
            </a:r>
            <a:r>
              <a:rPr lang="en-US" sz="1700">
                <a:latin typeface="Garamond" panose="02020404030301010803" pitchFamily="18" charset="0"/>
              </a:rPr>
              <a:t>applied consistently </a:t>
            </a:r>
            <a:r>
              <a:rPr lang="en-US" sz="1700" dirty="0">
                <a:latin typeface="Garamond" panose="02020404030301010803" pitchFamily="18" charset="0"/>
              </a:rPr>
              <a:t>across the by-law area</a:t>
            </a:r>
          </a:p>
          <a:p>
            <a:pPr marL="974725" lvl="2" indent="-381000">
              <a:buClr>
                <a:schemeClr val="accent4">
                  <a:lumMod val="75000"/>
                </a:schemeClr>
              </a:buClr>
              <a:buFont typeface="Wingdings" panose="05000000000000000000" pitchFamily="2" charset="2"/>
              <a:buChar char="§"/>
            </a:pPr>
            <a:r>
              <a:rPr lang="en-US" sz="1700" dirty="0">
                <a:latin typeface="Garamond" panose="02020404030301010803" pitchFamily="18" charset="0"/>
              </a:rPr>
              <a:t>More recent interpretation of statutory exemptions for secondary dwelling units would only apply to the principal residence</a:t>
            </a:r>
          </a:p>
          <a:p>
            <a:pPr marL="411480" lvl="1" indent="0">
              <a:buNone/>
            </a:pPr>
            <a:endParaRPr lang="en-US" dirty="0">
              <a:solidFill>
                <a:schemeClr val="bg1">
                  <a:lumMod val="50000"/>
                </a:schemeClr>
              </a:solidFill>
              <a:latin typeface="Garamond" panose="02020404030301010803" pitchFamily="18" charset="0"/>
            </a:endParaRPr>
          </a:p>
          <a:p>
            <a:pPr marL="571500" indent="-457200">
              <a:buFont typeface="+mj-lt"/>
              <a:buAutoNum type="arabicPeriod" startAt="4"/>
            </a:pPr>
            <a:r>
              <a:rPr lang="en-US" sz="2400" b="1" dirty="0">
                <a:solidFill>
                  <a:schemeClr val="accent4">
                    <a:lumMod val="75000"/>
                  </a:schemeClr>
                </a:solidFill>
                <a:latin typeface="Garamond" panose="02020404030301010803" pitchFamily="18" charset="0"/>
              </a:rPr>
              <a:t>Portion of Net Education Land Costs to be Recovered from Residential versus Non-residential Development</a:t>
            </a:r>
          </a:p>
          <a:p>
            <a:pPr marL="914400" lvl="1" indent="-344488">
              <a:buNone/>
            </a:pPr>
            <a:r>
              <a:rPr lang="en-US" sz="1900" dirty="0">
                <a:latin typeface="Garamond" panose="02020404030301010803" pitchFamily="18" charset="0"/>
              </a:rPr>
              <a:t>Considerations:</a:t>
            </a:r>
          </a:p>
          <a:p>
            <a:pPr marL="974725" lvl="2" indent="-381000">
              <a:buClr>
                <a:schemeClr val="accent4">
                  <a:lumMod val="75000"/>
                </a:schemeClr>
              </a:buClr>
              <a:buFont typeface="Wingdings" panose="05000000000000000000" pitchFamily="2" charset="2"/>
              <a:buChar char="§"/>
            </a:pPr>
            <a:r>
              <a:rPr lang="en-US" sz="1700" dirty="0">
                <a:latin typeface="Garamond" panose="02020404030301010803" pitchFamily="18" charset="0"/>
              </a:rPr>
              <a:t>Non-residential share can range from 0% to 40% of total costs</a:t>
            </a:r>
          </a:p>
          <a:p>
            <a:pPr marL="1249045" lvl="3" indent="-381000">
              <a:buClr>
                <a:schemeClr val="accent4">
                  <a:lumMod val="75000"/>
                </a:schemeClr>
              </a:buClr>
              <a:buFont typeface="Wingdings" panose="05000000000000000000" pitchFamily="2" charset="2"/>
              <a:buChar char="§"/>
            </a:pPr>
            <a:r>
              <a:rPr lang="en-US" sz="1500" dirty="0">
                <a:latin typeface="Garamond" panose="02020404030301010803" pitchFamily="18" charset="0"/>
              </a:rPr>
              <a:t>For most EDC by-laws 10-15% of costs are recovered from non-residential development, with the remainder from residential development</a:t>
            </a:r>
          </a:p>
          <a:p>
            <a:pPr marL="974725" lvl="2" indent="-381000">
              <a:buClr>
                <a:schemeClr val="accent4">
                  <a:lumMod val="75000"/>
                </a:schemeClr>
              </a:buClr>
              <a:buFont typeface="Wingdings" panose="05000000000000000000" pitchFamily="2" charset="2"/>
              <a:buChar char="§"/>
            </a:pPr>
            <a:r>
              <a:rPr lang="en-US" sz="1700" dirty="0">
                <a:latin typeface="Garamond" panose="02020404030301010803" pitchFamily="18" charset="0"/>
              </a:rPr>
              <a:t>The Durham Boards currently recover 100% of net education land costs from residential development</a:t>
            </a:r>
          </a:p>
          <a:p>
            <a:pPr>
              <a:buClr>
                <a:schemeClr val="accent4">
                  <a:lumMod val="75000"/>
                </a:schemeClr>
              </a:buClr>
              <a:buFont typeface="Wingdings" panose="05000000000000000000" pitchFamily="2" charset="2"/>
              <a:buChar char="§"/>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endParaRPr lang="en-CA" sz="2000"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7</a:t>
            </a:fld>
            <a:endParaRPr lang="en-US" dirty="0"/>
          </a:p>
        </p:txBody>
      </p:sp>
      <p:sp>
        <p:nvSpPr>
          <p:cNvPr id="5" name="Title 1"/>
          <p:cNvSpPr txBox="1">
            <a:spLocks noGrp="1"/>
          </p:cNvSpPr>
          <p:nvPr>
            <p:ph type="title"/>
          </p:nvPr>
        </p:nvSpPr>
        <p:spPr>
          <a:xfrm>
            <a:off x="304800" y="274639"/>
            <a:ext cx="10820400" cy="607229"/>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mn-lt"/>
              </a:rPr>
              <a:t>EDC Policy Review – Key Policies</a:t>
            </a:r>
          </a:p>
        </p:txBody>
      </p:sp>
      <p:sp>
        <p:nvSpPr>
          <p:cNvPr id="6" name="Rectangle 5">
            <a:extLst>
              <a:ext uri="{FF2B5EF4-FFF2-40B4-BE49-F238E27FC236}">
                <a16:creationId xmlns:a16="http://schemas.microsoft.com/office/drawing/2014/main" id="{42DF0D31-D469-8128-CE93-EEC836C9797E}"/>
              </a:ext>
            </a:extLst>
          </p:cNvPr>
          <p:cNvSpPr/>
          <p:nvPr/>
        </p:nvSpPr>
        <p:spPr>
          <a:xfrm rot="16200000">
            <a:off x="9444477"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356905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FECD8-6BD1-51BF-CC71-74A56D5D38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5DA378-A53C-1404-121F-6FE4224ADD11}"/>
              </a:ext>
            </a:extLst>
          </p:cNvPr>
          <p:cNvSpPr>
            <a:spLocks noGrp="1"/>
          </p:cNvSpPr>
          <p:nvPr>
            <p:ph idx="1"/>
          </p:nvPr>
        </p:nvSpPr>
        <p:spPr>
          <a:xfrm>
            <a:off x="304800" y="1066800"/>
            <a:ext cx="10820400" cy="5715000"/>
          </a:xfrm>
        </p:spPr>
        <p:txBody>
          <a:bodyPr>
            <a:normAutofit/>
          </a:bodyPr>
          <a:lstStyle/>
          <a:p>
            <a:pPr marL="571500" indent="-457200">
              <a:buFont typeface="+mj-lt"/>
              <a:buAutoNum type="arabicPeriod" startAt="4"/>
            </a:pPr>
            <a:r>
              <a:rPr lang="en-US" sz="2400" b="1" dirty="0">
                <a:solidFill>
                  <a:schemeClr val="accent4">
                    <a:lumMod val="75000"/>
                  </a:schemeClr>
                </a:solidFill>
                <a:latin typeface="Garamond" panose="02020404030301010803" pitchFamily="18" charset="0"/>
              </a:rPr>
              <a:t>Portion of Net Education Land Costs to be Recovered from Residential versus Non-residential Development cont’d</a:t>
            </a:r>
          </a:p>
          <a:p>
            <a:pPr marL="914400" lvl="1" indent="-344488">
              <a:buClr>
                <a:schemeClr val="accent4">
                  <a:lumMod val="75000"/>
                </a:schemeClr>
              </a:buClr>
              <a:buFont typeface="Wingdings" panose="05000000000000000000" pitchFamily="2" charset="2"/>
              <a:buChar char="§"/>
            </a:pPr>
            <a:r>
              <a:rPr lang="en-US" sz="1900" dirty="0">
                <a:latin typeface="Garamond" panose="02020404030301010803" pitchFamily="18" charset="0"/>
              </a:rPr>
              <a:t>Considerations re maximizing recovery</a:t>
            </a:r>
          </a:p>
          <a:p>
            <a:pPr marL="569912" lvl="1" indent="0">
              <a:buClr>
                <a:schemeClr val="accent4">
                  <a:lumMod val="75000"/>
                </a:schemeClr>
              </a:buClr>
              <a:buNone/>
            </a:pPr>
            <a:r>
              <a:rPr lang="en-US" sz="1900" dirty="0">
                <a:latin typeface="Garamond" panose="02020404030301010803" pitchFamily="18" charset="0"/>
              </a:rPr>
              <a:t>      of net education land costs should the </a:t>
            </a:r>
          </a:p>
          <a:p>
            <a:pPr marL="914400" lvl="1" indent="-344488">
              <a:buNone/>
            </a:pPr>
            <a:r>
              <a:rPr lang="en-US" sz="1900" dirty="0">
                <a:latin typeface="Garamond" panose="02020404030301010803" pitchFamily="18" charset="0"/>
              </a:rPr>
              <a:t>      legislative rate ‘cap’ remain in place</a:t>
            </a:r>
          </a:p>
          <a:p>
            <a:pPr marL="914400" lvl="1" indent="-344488">
              <a:buClr>
                <a:schemeClr val="accent4">
                  <a:lumMod val="75000"/>
                </a:schemeClr>
              </a:buClr>
              <a:buFont typeface="Wingdings" panose="05000000000000000000" pitchFamily="2" charset="2"/>
              <a:buChar char="§"/>
            </a:pPr>
            <a:r>
              <a:rPr lang="en-US" sz="1900" dirty="0">
                <a:latin typeface="Garamond" panose="02020404030301010803" pitchFamily="18" charset="0"/>
              </a:rPr>
              <a:t>A residential/non-residential share of </a:t>
            </a:r>
          </a:p>
          <a:p>
            <a:pPr marL="569912" lvl="1" indent="0">
              <a:buClr>
                <a:schemeClr val="accent4">
                  <a:lumMod val="75000"/>
                </a:schemeClr>
              </a:buClr>
              <a:buNone/>
            </a:pPr>
            <a:r>
              <a:rPr lang="en-US" sz="1900" dirty="0">
                <a:latin typeface="Garamond" panose="02020404030301010803" pitchFamily="18" charset="0"/>
              </a:rPr>
              <a:t>	94-95% residential and 5-6%</a:t>
            </a:r>
          </a:p>
          <a:p>
            <a:pPr marL="569912" lvl="1" indent="0">
              <a:buClr>
                <a:schemeClr val="accent4">
                  <a:lumMod val="75000"/>
                </a:schemeClr>
              </a:buClr>
              <a:buNone/>
            </a:pPr>
            <a:r>
              <a:rPr lang="en-US" sz="1900" dirty="0">
                <a:latin typeface="Garamond" panose="02020404030301010803" pitchFamily="18" charset="0"/>
              </a:rPr>
              <a:t>      non-residential would maximize short</a:t>
            </a:r>
          </a:p>
          <a:p>
            <a:pPr marL="569912" lvl="1" indent="0">
              <a:buClr>
                <a:schemeClr val="accent4">
                  <a:lumMod val="75000"/>
                </a:schemeClr>
              </a:buClr>
              <a:buNone/>
            </a:pPr>
            <a:r>
              <a:rPr lang="en-US" sz="1900" dirty="0">
                <a:latin typeface="Garamond" panose="02020404030301010803" pitchFamily="18" charset="0"/>
              </a:rPr>
              <a:t>      and longer term recovery of net </a:t>
            </a:r>
          </a:p>
          <a:p>
            <a:pPr marL="569912" lvl="1" indent="0">
              <a:buClr>
                <a:schemeClr val="accent4">
                  <a:lumMod val="75000"/>
                </a:schemeClr>
              </a:buClr>
              <a:buNone/>
            </a:pPr>
            <a:r>
              <a:rPr lang="en-US" sz="1900" dirty="0">
                <a:latin typeface="Garamond" panose="02020404030301010803" pitchFamily="18" charset="0"/>
              </a:rPr>
              <a:t>      education land costs</a:t>
            </a:r>
          </a:p>
          <a:p>
            <a:pPr>
              <a:buClr>
                <a:schemeClr val="accent4">
                  <a:lumMod val="75000"/>
                </a:schemeClr>
              </a:buClr>
              <a:buFont typeface="Wingdings" panose="05000000000000000000" pitchFamily="2" charset="2"/>
              <a:buChar char="§"/>
            </a:pPr>
            <a:endParaRPr lang="en-CA" sz="2000" dirty="0">
              <a:solidFill>
                <a:schemeClr val="bg2">
                  <a:lumMod val="25000"/>
                </a:schemeClr>
              </a:solidFill>
            </a:endParaRPr>
          </a:p>
          <a:p>
            <a:pPr marL="114300" indent="0">
              <a:buNone/>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endParaRPr lang="en-CA" sz="2000" dirty="0"/>
          </a:p>
        </p:txBody>
      </p:sp>
      <p:sp>
        <p:nvSpPr>
          <p:cNvPr id="4" name="Slide Number Placeholder 3">
            <a:extLst>
              <a:ext uri="{FF2B5EF4-FFF2-40B4-BE49-F238E27FC236}">
                <a16:creationId xmlns:a16="http://schemas.microsoft.com/office/drawing/2014/main" id="{FC6A37E2-09A5-F046-96AF-33BC8B070180}"/>
              </a:ext>
            </a:extLst>
          </p:cNvPr>
          <p:cNvSpPr>
            <a:spLocks noGrp="1"/>
          </p:cNvSpPr>
          <p:nvPr>
            <p:ph type="sldNum" sz="quarter" idx="12"/>
          </p:nvPr>
        </p:nvSpPr>
        <p:spPr/>
        <p:txBody>
          <a:bodyPr/>
          <a:lstStyle/>
          <a:p>
            <a:fld id="{8BA62B5F-555C-4FDB-BAA3-EB0E7917AA00}" type="slidenum">
              <a:rPr lang="en-US" smtClean="0"/>
              <a:pPr/>
              <a:t>8</a:t>
            </a:fld>
            <a:endParaRPr lang="en-US" dirty="0"/>
          </a:p>
        </p:txBody>
      </p:sp>
      <p:sp>
        <p:nvSpPr>
          <p:cNvPr id="5" name="Title 1">
            <a:extLst>
              <a:ext uri="{FF2B5EF4-FFF2-40B4-BE49-F238E27FC236}">
                <a16:creationId xmlns:a16="http://schemas.microsoft.com/office/drawing/2014/main" id="{48582EC1-07F0-3C90-43E7-74F5249ECFD8}"/>
              </a:ext>
            </a:extLst>
          </p:cNvPr>
          <p:cNvSpPr txBox="1">
            <a:spLocks noGrp="1"/>
          </p:cNvSpPr>
          <p:nvPr>
            <p:ph type="title"/>
          </p:nvPr>
        </p:nvSpPr>
        <p:spPr>
          <a:xfrm>
            <a:off x="304800" y="274639"/>
            <a:ext cx="10820400" cy="607229"/>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mn-lt"/>
              </a:rPr>
              <a:t>EDC Policy Review – Key Policies</a:t>
            </a:r>
          </a:p>
        </p:txBody>
      </p:sp>
      <p:sp>
        <p:nvSpPr>
          <p:cNvPr id="6" name="Rectangle 5">
            <a:extLst>
              <a:ext uri="{FF2B5EF4-FFF2-40B4-BE49-F238E27FC236}">
                <a16:creationId xmlns:a16="http://schemas.microsoft.com/office/drawing/2014/main" id="{A829BC5C-D5D7-1965-B334-22253A60918F}"/>
              </a:ext>
            </a:extLst>
          </p:cNvPr>
          <p:cNvSpPr/>
          <p:nvPr/>
        </p:nvSpPr>
        <p:spPr>
          <a:xfrm rot="16200000">
            <a:off x="9444477"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2" name="Picture 1">
            <a:extLst>
              <a:ext uri="{FF2B5EF4-FFF2-40B4-BE49-F238E27FC236}">
                <a16:creationId xmlns:a16="http://schemas.microsoft.com/office/drawing/2014/main" id="{3A097003-435F-FB24-1966-33944178AA2F}"/>
              </a:ext>
            </a:extLst>
          </p:cNvPr>
          <p:cNvPicPr>
            <a:picLocks noChangeAspect="1"/>
          </p:cNvPicPr>
          <p:nvPr/>
        </p:nvPicPr>
        <p:blipFill>
          <a:blip r:embed="rId2"/>
          <a:stretch>
            <a:fillRect/>
          </a:stretch>
        </p:blipFill>
        <p:spPr>
          <a:xfrm>
            <a:off x="5210175" y="1733062"/>
            <a:ext cx="5838825" cy="4896338"/>
          </a:xfrm>
          <a:prstGeom prst="rect">
            <a:avLst/>
          </a:prstGeom>
        </p:spPr>
      </p:pic>
    </p:spTree>
    <p:extLst>
      <p:ext uri="{BB962C8B-B14F-4D97-AF65-F5344CB8AC3E}">
        <p14:creationId xmlns:p14="http://schemas.microsoft.com/office/powerpoint/2010/main" val="73455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10820400" cy="5562600"/>
          </a:xfrm>
        </p:spPr>
        <p:txBody>
          <a:bodyPr>
            <a:normAutofit/>
          </a:bodyPr>
          <a:lstStyle/>
          <a:p>
            <a:pPr marL="533400" indent="-533400">
              <a:lnSpc>
                <a:spcPct val="80000"/>
              </a:lnSpc>
              <a:buFont typeface="+mj-lt"/>
              <a:buAutoNum type="arabicPeriod" startAt="5"/>
            </a:pPr>
            <a:r>
              <a:rPr lang="en-US" sz="2400" b="1" dirty="0">
                <a:solidFill>
                  <a:schemeClr val="accent4">
                    <a:lumMod val="75000"/>
                  </a:schemeClr>
                </a:solidFill>
                <a:latin typeface="Garamond" panose="02020404030301010803" pitchFamily="18" charset="0"/>
              </a:rPr>
              <a:t>Differentiated EDC</a:t>
            </a:r>
          </a:p>
          <a:p>
            <a:pPr marL="914400" lvl="1" indent="-344488">
              <a:buNone/>
            </a:pPr>
            <a:r>
              <a:rPr lang="en-US" dirty="0">
                <a:latin typeface="Garamond" panose="02020404030301010803" pitchFamily="18" charset="0"/>
              </a:rPr>
              <a:t>Considerations:</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Board may choose to have a singular EDC rate for all residential unit types, or differentiated by density type</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EDC boards determine differentiated residential rates based on pupil generation per unit type, although alternative methodologies have been  proposed, the Province has not implemented any changes as yet</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Using pupil generation as the basis for differentiated charges makes the differential between low density and high density greater than DC differential</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Stakeholders have historically preferred singular rate, consistent with averaging of costs and rates</a:t>
            </a:r>
          </a:p>
          <a:p>
            <a:pPr marL="569913" lvl="2" indent="0">
              <a:buNone/>
            </a:pPr>
            <a:endParaRPr lang="en-US" sz="1600" dirty="0">
              <a:latin typeface="Garamond" panose="02020404030301010803" pitchFamily="18" charset="0"/>
            </a:endParaRPr>
          </a:p>
          <a:p>
            <a:pPr marL="533400" indent="-533400">
              <a:lnSpc>
                <a:spcPct val="80000"/>
              </a:lnSpc>
              <a:buFont typeface="Wingdings" pitchFamily="2" charset="2"/>
              <a:buAutoNum type="arabicPeriod" startAt="5"/>
            </a:pPr>
            <a:r>
              <a:rPr lang="en-US" sz="2400" b="1" dirty="0">
                <a:solidFill>
                  <a:schemeClr val="accent4">
                    <a:lumMod val="75000"/>
                  </a:schemeClr>
                </a:solidFill>
                <a:latin typeface="Garamond" panose="02020404030301010803" pitchFamily="18" charset="0"/>
              </a:rPr>
              <a:t>Demolition Credits</a:t>
            </a:r>
          </a:p>
          <a:p>
            <a:pPr marL="914400" lvl="1" indent="-344488">
              <a:buNone/>
            </a:pPr>
            <a:r>
              <a:rPr lang="en-US" dirty="0">
                <a:latin typeface="Garamond" panose="02020404030301010803" pitchFamily="18" charset="0"/>
              </a:rPr>
              <a:t>Considerations:</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Legislative provisions require Boards to provide demolition credits for a period of  up to two (2) years for residential development and five (5) years for non-residential development </a:t>
            </a:r>
          </a:p>
          <a:p>
            <a:pPr marL="915988" lvl="2" indent="-346075">
              <a:buClr>
                <a:schemeClr val="accent4">
                  <a:lumMod val="75000"/>
                </a:schemeClr>
              </a:buClr>
              <a:buFont typeface="Wingdings" panose="05000000000000000000" pitchFamily="2" charset="2"/>
              <a:buChar char="§"/>
            </a:pPr>
            <a:r>
              <a:rPr lang="en-US" sz="1700" dirty="0">
                <a:latin typeface="Garamond" panose="02020404030301010803" pitchFamily="18" charset="0"/>
              </a:rPr>
              <a:t>The Durham Boards EDC by-laws incorporates a 2-year grace period for residential</a:t>
            </a:r>
          </a:p>
          <a:p>
            <a:pPr marL="114300" indent="0">
              <a:buNone/>
            </a:pPr>
            <a:endParaRPr lang="en-CA" sz="2000" dirty="0">
              <a:solidFill>
                <a:schemeClr val="bg2">
                  <a:lumMod val="25000"/>
                </a:schemeClr>
              </a:solidFill>
              <a:latin typeface="Garamond" panose="02020404030301010803" pitchFamily="18" charset="0"/>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endParaRPr lang="en-CA" sz="2000"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9</a:t>
            </a:fld>
            <a:endParaRPr lang="en-US" dirty="0"/>
          </a:p>
        </p:txBody>
      </p:sp>
      <p:sp>
        <p:nvSpPr>
          <p:cNvPr id="5" name="Title 1"/>
          <p:cNvSpPr txBox="1">
            <a:spLocks noGrp="1"/>
          </p:cNvSpPr>
          <p:nvPr>
            <p:ph type="title"/>
          </p:nvPr>
        </p:nvSpPr>
        <p:spPr>
          <a:xfrm>
            <a:off x="304800" y="274639"/>
            <a:ext cx="10820400" cy="607229"/>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mn-lt"/>
              </a:rPr>
              <a:t>EDC Policy Review – Key Policies</a:t>
            </a:r>
          </a:p>
        </p:txBody>
      </p:sp>
      <p:sp>
        <p:nvSpPr>
          <p:cNvPr id="6" name="Rectangle 5">
            <a:extLst>
              <a:ext uri="{FF2B5EF4-FFF2-40B4-BE49-F238E27FC236}">
                <a16:creationId xmlns:a16="http://schemas.microsoft.com/office/drawing/2014/main" id="{92B7C0C6-4765-45CA-EC42-F5E166D28C24}"/>
              </a:ext>
            </a:extLst>
          </p:cNvPr>
          <p:cNvSpPr/>
          <p:nvPr/>
        </p:nvSpPr>
        <p:spPr>
          <a:xfrm rot="16200000">
            <a:off x="9444477"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1312868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meresco 1">
      <a:dk1>
        <a:srgbClr val="000000"/>
      </a:dk1>
      <a:lt1>
        <a:srgbClr val="FFFFFF"/>
      </a:lt1>
      <a:dk2>
        <a:srgbClr val="434342"/>
      </a:dk2>
      <a:lt2>
        <a:srgbClr val="CDD7D9"/>
      </a:lt2>
      <a:accent1>
        <a:srgbClr val="8E8E8D"/>
      </a:accent1>
      <a:accent2>
        <a:srgbClr val="00853F"/>
      </a:accent2>
      <a:accent3>
        <a:srgbClr val="97CE8B"/>
      </a:accent3>
      <a:accent4>
        <a:srgbClr val="D4DB90"/>
      </a:accent4>
      <a:accent5>
        <a:srgbClr val="0065A4"/>
      </a:accent5>
      <a:accent6>
        <a:srgbClr val="506E94"/>
      </a:accent6>
      <a:hlink>
        <a:srgbClr val="5F5F5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21705</TotalTime>
  <Words>1716</Words>
  <Application>Microsoft Office PowerPoint</Application>
  <PresentationFormat>Widescreen</PresentationFormat>
  <Paragraphs>193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Garamond</vt:lpstr>
      <vt:lpstr>Wingdings</vt:lpstr>
      <vt:lpstr>Adjacency</vt:lpstr>
      <vt:lpstr>      Education Development Charges  Policy Review Public Meeting   </vt:lpstr>
      <vt:lpstr>EEDC Policy Review</vt:lpstr>
      <vt:lpstr>EEDC Policy Review – Legislative Basis</vt:lpstr>
      <vt:lpstr>EDC Policy Review – Key Policies</vt:lpstr>
      <vt:lpstr>EDC Policy Review – Key Policies</vt:lpstr>
      <vt:lpstr>EDC Policy Review – Key Policies</vt:lpstr>
      <vt:lpstr>EDC Policy Review – Key Policies</vt:lpstr>
      <vt:lpstr>EDC Policy Review – Key Policies</vt:lpstr>
      <vt:lpstr>EDC Policy Review – Key Policies</vt:lpstr>
      <vt:lpstr>EDC Policy Review – Key Policies</vt:lpstr>
      <vt:lpstr>EDC Policy Review – Key Policies</vt:lpstr>
      <vt:lpstr>EDC By-law Adoption Process – Next Steps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Clarke</dc:creator>
  <cp:lastModifiedBy>Cynthia Clarke</cp:lastModifiedBy>
  <cp:revision>1313</cp:revision>
  <cp:lastPrinted>2018-01-23T00:36:16Z</cp:lastPrinted>
  <dcterms:created xsi:type="dcterms:W3CDTF">2013-09-16T21:09:53Z</dcterms:created>
  <dcterms:modified xsi:type="dcterms:W3CDTF">2024-02-12T16:44:33Z</dcterms:modified>
</cp:coreProperties>
</file>